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2" r:id="rId4"/>
    <p:sldId id="286" r:id="rId5"/>
    <p:sldId id="300" r:id="rId6"/>
    <p:sldId id="294" r:id="rId7"/>
    <p:sldId id="301" r:id="rId8"/>
    <p:sldId id="305" r:id="rId9"/>
    <p:sldId id="291" r:id="rId10"/>
    <p:sldId id="302" r:id="rId11"/>
    <p:sldId id="292" r:id="rId12"/>
    <p:sldId id="303" r:id="rId13"/>
    <p:sldId id="293" r:id="rId14"/>
    <p:sldId id="304" r:id="rId15"/>
    <p:sldId id="280" r:id="rId16"/>
    <p:sldId id="306" r:id="rId17"/>
    <p:sldId id="307" r:id="rId18"/>
    <p:sldId id="284" r:id="rId19"/>
    <p:sldId id="296" r:id="rId20"/>
    <p:sldId id="295" r:id="rId21"/>
    <p:sldId id="297" r:id="rId22"/>
    <p:sldId id="298" r:id="rId23"/>
    <p:sldId id="281" r:id="rId24"/>
    <p:sldId id="308" r:id="rId25"/>
    <p:sldId id="309" r:id="rId26"/>
    <p:sldId id="289" r:id="rId27"/>
    <p:sldId id="299" r:id="rId28"/>
    <p:sldId id="279" r:id="rId29"/>
    <p:sldId id="290" r:id="rId30"/>
    <p:sldId id="282" r:id="rId31"/>
    <p:sldId id="285" r:id="rId32"/>
    <p:sldId id="310" r:id="rId33"/>
    <p:sldId id="288" r:id="rId34"/>
    <p:sldId id="275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DEED"/>
    <a:srgbClr val="F07877"/>
    <a:srgbClr val="006F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21" autoAdjust="0"/>
    <p:restoredTop sz="94660"/>
  </p:normalViewPr>
  <p:slideViewPr>
    <p:cSldViewPr snapToGrid="0">
      <p:cViewPr varScale="1">
        <p:scale>
          <a:sx n="77" d="100"/>
          <a:sy n="77" d="100"/>
        </p:scale>
        <p:origin x="84" y="6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37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324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522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984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467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140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482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839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278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015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314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2B0120-34BC-4D2D-A004-D755CDB5BD4A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C6FA45-C57A-445D-B033-0774190700E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5486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4727" y="2013749"/>
            <a:ext cx="8959273" cy="3055793"/>
          </a:xfrm>
        </p:spPr>
        <p:txBody>
          <a:bodyPr>
            <a:normAutofit fontScale="90000"/>
          </a:bodyPr>
          <a:lstStyle/>
          <a:p>
            <a:pPr algn="r"/>
            <a:r>
              <a:rPr lang="ru-RU" altLang="ru-RU" sz="4000" dirty="0" smtClean="0">
                <a:solidFill>
                  <a:srgbClr val="002060"/>
                </a:solidFill>
              </a:rPr>
              <a:t/>
            </a:r>
            <a:br>
              <a:rPr lang="ru-RU" altLang="ru-RU" sz="4000" dirty="0" smtClean="0">
                <a:solidFill>
                  <a:srgbClr val="002060"/>
                </a:solidFill>
              </a:rPr>
            </a:br>
            <a:r>
              <a:rPr lang="ru-RU" altLang="ru-RU" sz="4000" dirty="0">
                <a:solidFill>
                  <a:srgbClr val="002060"/>
                </a:solidFill>
              </a:rPr>
              <a:t/>
            </a:r>
            <a:br>
              <a:rPr lang="ru-RU" altLang="ru-RU" sz="4000" dirty="0">
                <a:solidFill>
                  <a:srgbClr val="002060"/>
                </a:solidFill>
              </a:rPr>
            </a:br>
            <a:r>
              <a:rPr lang="ru-RU" altLang="ru-RU" sz="4000" b="1" dirty="0" smtClean="0">
                <a:solidFill>
                  <a:srgbClr val="002060"/>
                </a:solidFill>
              </a:rPr>
              <a:t>«</a:t>
            </a:r>
            <a:r>
              <a:rPr lang="ru-RU" altLang="ru-RU" sz="4000" b="1" dirty="0">
                <a:solidFill>
                  <a:srgbClr val="002060"/>
                </a:solidFill>
              </a:rPr>
              <a:t> </a:t>
            </a:r>
            <a:r>
              <a:rPr lang="ru-RU" altLang="ru-RU" sz="4000" b="1" i="1" dirty="0">
                <a:solidFill>
                  <a:srgbClr val="002060"/>
                </a:solidFill>
              </a:rPr>
              <a:t>Лишь знаньем жив человек,</a:t>
            </a:r>
            <a:r>
              <a:rPr lang="ru-RU" altLang="ru-RU" sz="4000" b="1" dirty="0">
                <a:solidFill>
                  <a:srgbClr val="002060"/>
                </a:solidFill>
              </a:rPr>
              <a:t/>
            </a:r>
            <a:br>
              <a:rPr lang="ru-RU" altLang="ru-RU" sz="4000" b="1" dirty="0">
                <a:solidFill>
                  <a:srgbClr val="002060"/>
                </a:solidFill>
              </a:rPr>
            </a:br>
            <a:r>
              <a:rPr lang="ru-RU" altLang="ru-RU" sz="4000" b="1" i="1" dirty="0">
                <a:solidFill>
                  <a:srgbClr val="002060"/>
                </a:solidFill>
              </a:rPr>
              <a:t>Лишь знаньем движется век.</a:t>
            </a:r>
            <a:r>
              <a:rPr lang="ru-RU" altLang="ru-RU" sz="4000" b="1" dirty="0">
                <a:solidFill>
                  <a:srgbClr val="002060"/>
                </a:solidFill>
              </a:rPr>
              <a:t/>
            </a:r>
            <a:br>
              <a:rPr lang="ru-RU" altLang="ru-RU" sz="4000" b="1" dirty="0">
                <a:solidFill>
                  <a:srgbClr val="002060"/>
                </a:solidFill>
              </a:rPr>
            </a:br>
            <a:r>
              <a:rPr lang="ru-RU" altLang="ru-RU" sz="4000" b="1" i="1" dirty="0">
                <a:solidFill>
                  <a:srgbClr val="002060"/>
                </a:solidFill>
              </a:rPr>
              <a:t>Лишь знанье – светоч сердец»</a:t>
            </a:r>
            <a:r>
              <a:rPr lang="ru-RU" altLang="ru-RU" sz="4000" b="1" dirty="0">
                <a:solidFill>
                  <a:srgbClr val="002060"/>
                </a:solidFill>
              </a:rPr>
              <a:t/>
            </a:r>
            <a:br>
              <a:rPr lang="ru-RU" altLang="ru-RU" sz="4000" b="1" dirty="0">
                <a:solidFill>
                  <a:srgbClr val="002060"/>
                </a:solidFill>
              </a:rPr>
            </a:br>
            <a:r>
              <a:rPr lang="ru-RU" altLang="ru-RU" sz="4000" b="1" dirty="0">
                <a:solidFill>
                  <a:srgbClr val="002060"/>
                </a:solidFill>
              </a:rPr>
              <a:t/>
            </a:r>
            <a:br>
              <a:rPr lang="ru-RU" altLang="ru-RU" sz="4000" b="1" dirty="0">
                <a:solidFill>
                  <a:srgbClr val="002060"/>
                </a:solidFill>
              </a:rPr>
            </a:br>
            <a:r>
              <a:rPr lang="ru-RU" altLang="ru-RU" sz="4000" b="1" dirty="0">
                <a:solidFill>
                  <a:srgbClr val="002060"/>
                </a:solidFill>
              </a:rPr>
              <a:t>Абай </a:t>
            </a:r>
            <a:r>
              <a:rPr lang="ru-RU" altLang="ru-RU" sz="4000" b="1" dirty="0" err="1">
                <a:solidFill>
                  <a:srgbClr val="002060"/>
                </a:solidFill>
              </a:rPr>
              <a:t>Кунанбаев</a:t>
            </a:r>
            <a:endParaRPr lang="ru-RU" altLang="ru-RU" sz="4000" b="1" dirty="0">
              <a:solidFill>
                <a:srgbClr val="002060"/>
              </a:solidFill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983672" y="6502400"/>
            <a:ext cx="7361382" cy="2879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 smtClean="0">
                <a:solidFill>
                  <a:schemeClr val="bg1"/>
                </a:solidFill>
              </a:rPr>
              <a:t>Павлоградка – 2020 г.</a:t>
            </a:r>
            <a:endParaRPr lang="ru-RU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7225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3" name="Таблица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65293261"/>
                  </p:ext>
                </p:extLst>
              </p:nvPr>
            </p:nvGraphicFramePr>
            <p:xfrm>
              <a:off x="158038" y="1976862"/>
              <a:ext cx="8819707" cy="2184210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8819707">
                      <a:extLst>
                        <a:ext uri="{9D8B030D-6E8A-4147-A177-3AD203B41FA5}">
                          <a16:colId xmlns:a16="http://schemas.microsoft.com/office/drawing/2014/main" val="2683278701"/>
                        </a:ext>
                      </a:extLst>
                    </a:gridCol>
                  </a:tblGrid>
                  <a:tr h="8763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3600" dirty="0" smtClean="0">
                              <a:effectLst/>
                            </a:rPr>
                            <a:t> </a:t>
                          </a:r>
                        </a:p>
                        <a:p>
                          <a:pPr algn="l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3600" dirty="0" smtClean="0">
                              <a:solidFill>
                                <a:srgbClr val="FF0000"/>
                              </a:solidFill>
                              <a:effectLst/>
                            </a:rPr>
                            <a:t>1,354 </a:t>
                          </a:r>
                          <a:r>
                            <a:rPr lang="ru-RU" sz="3600" dirty="0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* 10 =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360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</m:ctrlPr>
                                </m:fPr>
                                <m:num>
                                  <m:r>
                                    <a:rPr lang="ru-RU" sz="3600" b="1" i="0" smtClean="0">
                                      <a:solidFill>
                                        <a:srgbClr val="FF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𝟏𝟑𝟓𝟒</m:t>
                                  </m:r>
                                </m:num>
                                <m:den>
                                  <m:r>
                                    <a:rPr lang="ru-RU" sz="3600" b="1" i="1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𝟏𝟎𝟎𝟎</m:t>
                                  </m:r>
                                </m:den>
                              </m:f>
                            </m:oMath>
                          </a14:m>
                          <a:r>
                            <a:rPr lang="ru-RU" sz="3600" dirty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 *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3600" b="1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</m:ctrlPr>
                                </m:fPr>
                                <m:num>
                                  <m:r>
                                    <a:rPr lang="ru-RU" sz="3600" b="1" i="1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𝟏𝟎</m:t>
                                  </m:r>
                                </m:num>
                                <m:den>
                                  <m:r>
                                    <a:rPr lang="ru-RU" sz="3600" b="1" i="1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𝟏</m:t>
                                  </m:r>
                                </m:den>
                              </m:f>
                            </m:oMath>
                          </a14:m>
                          <a:r>
                            <a:rPr lang="ru-RU" sz="3600" dirty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 =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360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</m:ctrlPr>
                                </m:fPr>
                                <m:num>
                                  <m:r>
                                    <a:rPr lang="ru-RU" sz="360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 </m:t>
                                  </m:r>
                                  <m:r>
                                    <a:rPr lang="ru-RU" sz="3600" b="1" i="0" smtClean="0">
                                      <a:solidFill>
                                        <a:srgbClr val="FF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𝟏𝟑𝟓𝟒</m:t>
                                  </m:r>
                                  <m:r>
                                    <a:rPr lang="ru-RU" sz="360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 </m:t>
                                  </m:r>
                                </m:num>
                                <m:den>
                                  <m:r>
                                    <a:rPr lang="ru-RU" sz="3600" b="1" i="1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𝟏𝟎𝟎</m:t>
                                  </m:r>
                                </m:den>
                              </m:f>
                            </m:oMath>
                          </a14:m>
                          <a:r>
                            <a:rPr lang="ru-RU" sz="3600" dirty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  =    </a:t>
                          </a:r>
                          <a:r>
                            <a:rPr lang="ru-RU" sz="3600" dirty="0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   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360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</m:ctrlPr>
                                </m:fPr>
                                <m:num>
                                  <m:r>
                                    <a:rPr lang="ru-RU" sz="360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        </m:t>
                                  </m:r>
                                </m:num>
                                <m:den>
                                  <m:r>
                                    <a:rPr lang="ru-RU" sz="3600" b="1" i="1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𝟏𝟎𝟎</m:t>
                                  </m:r>
                                </m:den>
                              </m:f>
                            </m:oMath>
                          </a14:m>
                          <a:r>
                            <a:rPr lang="ru-RU" sz="3600" dirty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 =</a:t>
                          </a:r>
                        </a:p>
                        <a:p>
                          <a:pPr algn="l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3600" dirty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 </a:t>
                          </a:r>
                          <a:endParaRPr lang="ru-RU" sz="3600" dirty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599077046"/>
                      </a:ext>
                    </a:extLst>
                  </a:tr>
                  <a:tr h="170180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effectLst/>
                            </a:rPr>
                            <a:t> </a:t>
                          </a:r>
                          <a:endParaRPr lang="ru-RU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822104325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3" name="Таблица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65293261"/>
                  </p:ext>
                </p:extLst>
              </p:nvPr>
            </p:nvGraphicFramePr>
            <p:xfrm>
              <a:off x="158038" y="1976862"/>
              <a:ext cx="8819707" cy="2184210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8819707">
                      <a:extLst>
                        <a:ext uri="{9D8B030D-6E8A-4147-A177-3AD203B41FA5}">
                          <a16:colId xmlns:a16="http://schemas.microsoft.com/office/drawing/2014/main" val="2683278701"/>
                        </a:ext>
                      </a:extLst>
                    </a:gridCol>
                  </a:tblGrid>
                  <a:tr h="2004822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69" t="-303" r="-276" b="-939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99077046"/>
                      </a:ext>
                    </a:extLst>
                  </a:tr>
                  <a:tr h="179388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effectLst/>
                            </a:rPr>
                            <a:t> </a:t>
                          </a:r>
                          <a:endParaRPr lang="ru-RU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822104325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010014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636568"/>
              </p:ext>
            </p:extLst>
          </p:nvPr>
        </p:nvGraphicFramePr>
        <p:xfrm>
          <a:off x="333530" y="2324258"/>
          <a:ext cx="8442538" cy="2305457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28788">
                  <a:extLst>
                    <a:ext uri="{9D8B030D-6E8A-4147-A177-3AD203B41FA5}">
                      <a16:colId xmlns:a16="http://schemas.microsoft.com/office/drawing/2014/main" val="2872900868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3100584186"/>
                    </a:ext>
                  </a:extLst>
                </a:gridCol>
                <a:gridCol w="247016">
                  <a:extLst>
                    <a:ext uri="{9D8B030D-6E8A-4147-A177-3AD203B41FA5}">
                      <a16:colId xmlns:a16="http://schemas.microsoft.com/office/drawing/2014/main" val="1089287432"/>
                    </a:ext>
                  </a:extLst>
                </a:gridCol>
                <a:gridCol w="247016">
                  <a:extLst>
                    <a:ext uri="{9D8B030D-6E8A-4147-A177-3AD203B41FA5}">
                      <a16:colId xmlns:a16="http://schemas.microsoft.com/office/drawing/2014/main" val="4160909324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4213268625"/>
                    </a:ext>
                  </a:extLst>
                </a:gridCol>
                <a:gridCol w="247016">
                  <a:extLst>
                    <a:ext uri="{9D8B030D-6E8A-4147-A177-3AD203B41FA5}">
                      <a16:colId xmlns:a16="http://schemas.microsoft.com/office/drawing/2014/main" val="3695937693"/>
                    </a:ext>
                  </a:extLst>
                </a:gridCol>
                <a:gridCol w="247016">
                  <a:extLst>
                    <a:ext uri="{9D8B030D-6E8A-4147-A177-3AD203B41FA5}">
                      <a16:colId xmlns:a16="http://schemas.microsoft.com/office/drawing/2014/main" val="1481219455"/>
                    </a:ext>
                  </a:extLst>
                </a:gridCol>
                <a:gridCol w="247016">
                  <a:extLst>
                    <a:ext uri="{9D8B030D-6E8A-4147-A177-3AD203B41FA5}">
                      <a16:colId xmlns:a16="http://schemas.microsoft.com/office/drawing/2014/main" val="3226810480"/>
                    </a:ext>
                  </a:extLst>
                </a:gridCol>
                <a:gridCol w="254000">
                  <a:extLst>
                    <a:ext uri="{9D8B030D-6E8A-4147-A177-3AD203B41FA5}">
                      <a16:colId xmlns:a16="http://schemas.microsoft.com/office/drawing/2014/main" val="2708585442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2745869296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966510783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59068258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4109980231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2969250618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3780026121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2546376061"/>
                    </a:ext>
                  </a:extLst>
                </a:gridCol>
                <a:gridCol w="254000">
                  <a:extLst>
                    <a:ext uri="{9D8B030D-6E8A-4147-A177-3AD203B41FA5}">
                      <a16:colId xmlns:a16="http://schemas.microsoft.com/office/drawing/2014/main" val="959054829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3977418191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3029610822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3306079067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2341033654"/>
                    </a:ext>
                  </a:extLst>
                </a:gridCol>
                <a:gridCol w="254000">
                  <a:extLst>
                    <a:ext uri="{9D8B030D-6E8A-4147-A177-3AD203B41FA5}">
                      <a16:colId xmlns:a16="http://schemas.microsoft.com/office/drawing/2014/main" val="1855042825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3955574368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3793817459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2916034829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3690653491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1361279314"/>
                    </a:ext>
                  </a:extLst>
                </a:gridCol>
                <a:gridCol w="254000">
                  <a:extLst>
                    <a:ext uri="{9D8B030D-6E8A-4147-A177-3AD203B41FA5}">
                      <a16:colId xmlns:a16="http://schemas.microsoft.com/office/drawing/2014/main" val="2079561697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2693537316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1096607388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3968534354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2011978758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3302520146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1273199592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809872384"/>
                    </a:ext>
                  </a:extLst>
                </a:gridCol>
              </a:tblGrid>
              <a:tr h="3533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2084927"/>
                  </a:ext>
                </a:extLst>
              </a:tr>
              <a:tr h="3533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</a:rPr>
                        <a:t>3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</a:rPr>
                        <a:t>5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</a:rPr>
                        <a:t>4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</a:rPr>
                        <a:t>3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</a:rPr>
                        <a:t>5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</a:rPr>
                        <a:t>4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b="1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b="1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b="1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ru-RU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1003233"/>
                  </a:ext>
                </a:extLst>
              </a:tr>
              <a:tr h="47919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,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</a:rPr>
                        <a:t>5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*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=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=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=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=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,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8722890"/>
                  </a:ext>
                </a:extLst>
              </a:tr>
              <a:tr h="3533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049926"/>
                  </a:ext>
                </a:extLst>
              </a:tr>
              <a:tr h="3533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6012330"/>
                  </a:ext>
                </a:extLst>
              </a:tr>
            </a:tbl>
          </a:graphicData>
        </a:graphic>
      </p:graphicFrame>
      <p:cxnSp>
        <p:nvCxnSpPr>
          <p:cNvPr id="9" name="Прямая соединительная линия 8"/>
          <p:cNvCxnSpPr/>
          <p:nvPr/>
        </p:nvCxnSpPr>
        <p:spPr>
          <a:xfrm flipV="1">
            <a:off x="2537066" y="3449434"/>
            <a:ext cx="991226" cy="1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4554799" y="3449434"/>
            <a:ext cx="922365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6243781" y="3440698"/>
            <a:ext cx="738910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3763336" y="3440698"/>
            <a:ext cx="475000" cy="873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51636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3" name="Таблица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22187319"/>
                  </p:ext>
                </p:extLst>
              </p:nvPr>
            </p:nvGraphicFramePr>
            <p:xfrm>
              <a:off x="158038" y="1976862"/>
              <a:ext cx="8819707" cy="2184210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8819707">
                      <a:extLst>
                        <a:ext uri="{9D8B030D-6E8A-4147-A177-3AD203B41FA5}">
                          <a16:colId xmlns:a16="http://schemas.microsoft.com/office/drawing/2014/main" val="2683278701"/>
                        </a:ext>
                      </a:extLst>
                    </a:gridCol>
                  </a:tblGrid>
                  <a:tr h="8763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3600" dirty="0" smtClean="0">
                              <a:effectLst/>
                            </a:rPr>
                            <a:t> </a:t>
                          </a:r>
                        </a:p>
                        <a:p>
                          <a:pPr algn="l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3600" dirty="0" smtClean="0">
                              <a:solidFill>
                                <a:srgbClr val="FF0000"/>
                              </a:solidFill>
                              <a:effectLst/>
                            </a:rPr>
                            <a:t>1,354 </a:t>
                          </a:r>
                          <a:r>
                            <a:rPr lang="ru-RU" sz="3600" dirty="0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* 10 =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360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</m:ctrlPr>
                                </m:fPr>
                                <m:num>
                                  <m:r>
                                    <a:rPr lang="ru-RU" sz="3600" b="1" i="0" smtClean="0">
                                      <a:solidFill>
                                        <a:srgbClr val="FF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𝟏𝟑𝟓𝟒</m:t>
                                  </m:r>
                                </m:num>
                                <m:den>
                                  <m:r>
                                    <a:rPr lang="ru-RU" sz="3600" b="1" i="1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𝟏𝟎𝟎𝟎</m:t>
                                  </m:r>
                                </m:den>
                              </m:f>
                            </m:oMath>
                          </a14:m>
                          <a:r>
                            <a:rPr lang="ru-RU" sz="3600" dirty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 *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3600" b="1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</m:ctrlPr>
                                </m:fPr>
                                <m:num>
                                  <m:r>
                                    <a:rPr lang="ru-RU" sz="3600" b="1" i="1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𝟏𝟎</m:t>
                                  </m:r>
                                </m:num>
                                <m:den>
                                  <m:r>
                                    <a:rPr lang="ru-RU" sz="3600" b="1" i="1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𝟏</m:t>
                                  </m:r>
                                </m:den>
                              </m:f>
                            </m:oMath>
                          </a14:m>
                          <a:r>
                            <a:rPr lang="ru-RU" sz="3600" dirty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 =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360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</m:ctrlPr>
                                </m:fPr>
                                <m:num>
                                  <m:r>
                                    <a:rPr lang="ru-RU" sz="360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 </m:t>
                                  </m:r>
                                  <m:r>
                                    <a:rPr lang="ru-RU" sz="3600" b="1" i="0" smtClean="0">
                                      <a:solidFill>
                                        <a:srgbClr val="FF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𝟏𝟑𝟓𝟒</m:t>
                                  </m:r>
                                  <m:r>
                                    <a:rPr lang="ru-RU" sz="360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 </m:t>
                                  </m:r>
                                </m:num>
                                <m:den>
                                  <m:r>
                                    <a:rPr lang="ru-RU" sz="3600" b="1" i="1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𝟏𝟎𝟎</m:t>
                                  </m:r>
                                </m:den>
                              </m:f>
                            </m:oMath>
                          </a14:m>
                          <a:r>
                            <a:rPr lang="ru-RU" sz="3600" dirty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  = </a:t>
                          </a:r>
                          <a:r>
                            <a:rPr lang="ru-RU" sz="3600" dirty="0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 </a:t>
                          </a:r>
                          <a:r>
                            <a:rPr lang="ru-RU" sz="3600" dirty="0" smtClean="0">
                              <a:solidFill>
                                <a:srgbClr val="FF0000"/>
                              </a:solidFill>
                              <a:effectLst/>
                            </a:rPr>
                            <a:t>13</a:t>
                          </a:r>
                          <a:r>
                            <a:rPr lang="ru-RU" sz="3600" dirty="0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360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</m:ctrlPr>
                                </m:fPr>
                                <m:num>
                                  <m:r>
                                    <a:rPr lang="ru-RU" sz="360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  </m:t>
                                  </m:r>
                                  <m:r>
                                    <a:rPr lang="ru-RU" sz="3600" b="1" i="0" smtClean="0">
                                      <a:solidFill>
                                        <a:srgbClr val="FF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𝟓𝟒</m:t>
                                  </m:r>
                                  <m:r>
                                    <a:rPr lang="ru-RU" sz="360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 </m:t>
                                  </m:r>
                                </m:num>
                                <m:den>
                                  <m:r>
                                    <a:rPr lang="ru-RU" sz="3600" b="1" i="1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𝟏𝟎𝟎</m:t>
                                  </m:r>
                                </m:den>
                              </m:f>
                            </m:oMath>
                          </a14:m>
                          <a:r>
                            <a:rPr lang="ru-RU" sz="3600" dirty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 =</a:t>
                          </a:r>
                        </a:p>
                        <a:p>
                          <a:pPr algn="l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3600" dirty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 </a:t>
                          </a:r>
                          <a:endParaRPr lang="ru-RU" sz="3600" dirty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599077046"/>
                      </a:ext>
                    </a:extLst>
                  </a:tr>
                  <a:tr h="170180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effectLst/>
                            </a:rPr>
                            <a:t> </a:t>
                          </a:r>
                          <a:endParaRPr lang="ru-RU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822104325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3" name="Таблица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22187319"/>
                  </p:ext>
                </p:extLst>
              </p:nvPr>
            </p:nvGraphicFramePr>
            <p:xfrm>
              <a:off x="158038" y="1976862"/>
              <a:ext cx="8819707" cy="2184210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8819707">
                      <a:extLst>
                        <a:ext uri="{9D8B030D-6E8A-4147-A177-3AD203B41FA5}">
                          <a16:colId xmlns:a16="http://schemas.microsoft.com/office/drawing/2014/main" val="2683278701"/>
                        </a:ext>
                      </a:extLst>
                    </a:gridCol>
                  </a:tblGrid>
                  <a:tr h="2004822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69" t="-303" r="-276" b="-939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99077046"/>
                      </a:ext>
                    </a:extLst>
                  </a:tr>
                  <a:tr h="179388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effectLst/>
                            </a:rPr>
                            <a:t> </a:t>
                          </a:r>
                          <a:endParaRPr lang="ru-RU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822104325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123748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одзаголовок 2"/>
          <p:cNvSpPr txBox="1">
            <a:spLocks/>
          </p:cNvSpPr>
          <p:nvPr/>
        </p:nvSpPr>
        <p:spPr>
          <a:xfrm>
            <a:off x="569614" y="5161178"/>
            <a:ext cx="7970369" cy="11699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8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13,54 (км)</a:t>
            </a:r>
            <a:endParaRPr lang="ru-RU" sz="8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6893935"/>
              </p:ext>
            </p:extLst>
          </p:nvPr>
        </p:nvGraphicFramePr>
        <p:xfrm>
          <a:off x="333530" y="2324258"/>
          <a:ext cx="8442538" cy="2305457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28788">
                  <a:extLst>
                    <a:ext uri="{9D8B030D-6E8A-4147-A177-3AD203B41FA5}">
                      <a16:colId xmlns:a16="http://schemas.microsoft.com/office/drawing/2014/main" val="2872900868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3100584186"/>
                    </a:ext>
                  </a:extLst>
                </a:gridCol>
                <a:gridCol w="247016">
                  <a:extLst>
                    <a:ext uri="{9D8B030D-6E8A-4147-A177-3AD203B41FA5}">
                      <a16:colId xmlns:a16="http://schemas.microsoft.com/office/drawing/2014/main" val="1089287432"/>
                    </a:ext>
                  </a:extLst>
                </a:gridCol>
                <a:gridCol w="247016">
                  <a:extLst>
                    <a:ext uri="{9D8B030D-6E8A-4147-A177-3AD203B41FA5}">
                      <a16:colId xmlns:a16="http://schemas.microsoft.com/office/drawing/2014/main" val="4160909324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4213268625"/>
                    </a:ext>
                  </a:extLst>
                </a:gridCol>
                <a:gridCol w="247016">
                  <a:extLst>
                    <a:ext uri="{9D8B030D-6E8A-4147-A177-3AD203B41FA5}">
                      <a16:colId xmlns:a16="http://schemas.microsoft.com/office/drawing/2014/main" val="3695937693"/>
                    </a:ext>
                  </a:extLst>
                </a:gridCol>
                <a:gridCol w="247016">
                  <a:extLst>
                    <a:ext uri="{9D8B030D-6E8A-4147-A177-3AD203B41FA5}">
                      <a16:colId xmlns:a16="http://schemas.microsoft.com/office/drawing/2014/main" val="1481219455"/>
                    </a:ext>
                  </a:extLst>
                </a:gridCol>
                <a:gridCol w="247016">
                  <a:extLst>
                    <a:ext uri="{9D8B030D-6E8A-4147-A177-3AD203B41FA5}">
                      <a16:colId xmlns:a16="http://schemas.microsoft.com/office/drawing/2014/main" val="3226810480"/>
                    </a:ext>
                  </a:extLst>
                </a:gridCol>
                <a:gridCol w="254000">
                  <a:extLst>
                    <a:ext uri="{9D8B030D-6E8A-4147-A177-3AD203B41FA5}">
                      <a16:colId xmlns:a16="http://schemas.microsoft.com/office/drawing/2014/main" val="2708585442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2745869296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966510783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59068258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4109980231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2969250618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3780026121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2546376061"/>
                    </a:ext>
                  </a:extLst>
                </a:gridCol>
                <a:gridCol w="254000">
                  <a:extLst>
                    <a:ext uri="{9D8B030D-6E8A-4147-A177-3AD203B41FA5}">
                      <a16:colId xmlns:a16="http://schemas.microsoft.com/office/drawing/2014/main" val="959054829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3977418191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3029610822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3306079067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2341033654"/>
                    </a:ext>
                  </a:extLst>
                </a:gridCol>
                <a:gridCol w="254000">
                  <a:extLst>
                    <a:ext uri="{9D8B030D-6E8A-4147-A177-3AD203B41FA5}">
                      <a16:colId xmlns:a16="http://schemas.microsoft.com/office/drawing/2014/main" val="1855042825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3955574368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3793817459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2916034829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3690653491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1361279314"/>
                    </a:ext>
                  </a:extLst>
                </a:gridCol>
                <a:gridCol w="254000">
                  <a:extLst>
                    <a:ext uri="{9D8B030D-6E8A-4147-A177-3AD203B41FA5}">
                      <a16:colId xmlns:a16="http://schemas.microsoft.com/office/drawing/2014/main" val="2079561697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2693537316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1096607388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3968534354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2011978758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3302520146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1273199592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809872384"/>
                    </a:ext>
                  </a:extLst>
                </a:gridCol>
              </a:tblGrid>
              <a:tr h="3533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2084927"/>
                  </a:ext>
                </a:extLst>
              </a:tr>
              <a:tr h="3533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</a:rPr>
                        <a:t>3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</a:rPr>
                        <a:t>5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</a:rPr>
                        <a:t>4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</a:rPr>
                        <a:t>3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</a:rPr>
                        <a:t>5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</a:rPr>
                        <a:t>4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b="1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b="1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b="1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ru-RU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1003233"/>
                  </a:ext>
                </a:extLst>
              </a:tr>
              <a:tr h="47919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,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</a:rPr>
                        <a:t>5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*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=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=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=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=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,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8722890"/>
                  </a:ext>
                </a:extLst>
              </a:tr>
              <a:tr h="3533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049926"/>
                  </a:ext>
                </a:extLst>
              </a:tr>
              <a:tr h="3533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6012330"/>
                  </a:ext>
                </a:extLst>
              </a:tr>
            </a:tbl>
          </a:graphicData>
        </a:graphic>
      </p:graphicFrame>
      <p:cxnSp>
        <p:nvCxnSpPr>
          <p:cNvPr id="9" name="Прямая соединительная линия 8"/>
          <p:cNvCxnSpPr/>
          <p:nvPr/>
        </p:nvCxnSpPr>
        <p:spPr>
          <a:xfrm flipV="1">
            <a:off x="2537066" y="3449434"/>
            <a:ext cx="991226" cy="1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4554799" y="3449434"/>
            <a:ext cx="922365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6243781" y="3440698"/>
            <a:ext cx="738910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3763336" y="3440698"/>
            <a:ext cx="475000" cy="873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85063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9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9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3" name="Таблица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96398438"/>
                  </p:ext>
                </p:extLst>
              </p:nvPr>
            </p:nvGraphicFramePr>
            <p:xfrm>
              <a:off x="157018" y="1976862"/>
              <a:ext cx="8820727" cy="2176272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8820727">
                      <a:extLst>
                        <a:ext uri="{9D8B030D-6E8A-4147-A177-3AD203B41FA5}">
                          <a16:colId xmlns:a16="http://schemas.microsoft.com/office/drawing/2014/main" val="2683278701"/>
                        </a:ext>
                      </a:extLst>
                    </a:gridCol>
                  </a:tblGrid>
                  <a:tr h="8763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3600" dirty="0" smtClean="0">
                              <a:effectLst/>
                            </a:rPr>
                            <a:t> </a:t>
                          </a:r>
                        </a:p>
                        <a:p>
                          <a:pPr algn="l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3600" dirty="0" smtClean="0">
                              <a:solidFill>
                                <a:srgbClr val="FF0000"/>
                              </a:solidFill>
                              <a:effectLst/>
                            </a:rPr>
                            <a:t>1,354 </a:t>
                          </a:r>
                          <a:r>
                            <a:rPr lang="ru-RU" sz="3600" dirty="0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* 10 =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360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</m:ctrlPr>
                                </m:fPr>
                                <m:num>
                                  <m:r>
                                    <a:rPr lang="ru-RU" sz="3600" b="1" i="0" smtClean="0">
                                      <a:solidFill>
                                        <a:srgbClr val="FF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𝟏𝟑𝟓𝟒</m:t>
                                  </m:r>
                                </m:num>
                                <m:den>
                                  <m:r>
                                    <a:rPr lang="ru-RU" sz="3600" b="1" i="1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𝟏𝟎𝟎𝟎</m:t>
                                  </m:r>
                                </m:den>
                              </m:f>
                            </m:oMath>
                          </a14:m>
                          <a:r>
                            <a:rPr lang="ru-RU" sz="3600" dirty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 *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3600" b="1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</m:ctrlPr>
                                </m:fPr>
                                <m:num>
                                  <m:r>
                                    <a:rPr lang="ru-RU" sz="3600" b="1" i="1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𝟏𝟎</m:t>
                                  </m:r>
                                </m:num>
                                <m:den>
                                  <m:r>
                                    <a:rPr lang="ru-RU" sz="3600" b="1" i="1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𝟏</m:t>
                                  </m:r>
                                </m:den>
                              </m:f>
                            </m:oMath>
                          </a14:m>
                          <a:r>
                            <a:rPr lang="ru-RU" sz="3600" dirty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 =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360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</m:ctrlPr>
                                </m:fPr>
                                <m:num>
                                  <m:r>
                                    <a:rPr lang="ru-RU" sz="360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 </m:t>
                                  </m:r>
                                  <m:r>
                                    <a:rPr lang="ru-RU" sz="3600" b="1" i="0" smtClean="0">
                                      <a:solidFill>
                                        <a:srgbClr val="FF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𝟏𝟑𝟓𝟒</m:t>
                                  </m:r>
                                  <m:r>
                                    <a:rPr lang="ru-RU" sz="360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 </m:t>
                                  </m:r>
                                </m:num>
                                <m:den>
                                  <m:r>
                                    <a:rPr lang="ru-RU" sz="3600" b="1" i="1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𝟏𝟎𝟎</m:t>
                                  </m:r>
                                </m:den>
                              </m:f>
                            </m:oMath>
                          </a14:m>
                          <a:r>
                            <a:rPr lang="ru-RU" sz="3600" dirty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  = </a:t>
                          </a:r>
                          <a:r>
                            <a:rPr lang="ru-RU" sz="3600" dirty="0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 </a:t>
                          </a:r>
                          <a:r>
                            <a:rPr lang="ru-RU" sz="3600" dirty="0" smtClean="0">
                              <a:solidFill>
                                <a:srgbClr val="FF0000"/>
                              </a:solidFill>
                              <a:effectLst/>
                            </a:rPr>
                            <a:t>13</a:t>
                          </a:r>
                          <a:r>
                            <a:rPr lang="ru-RU" sz="3600" dirty="0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360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</m:ctrlPr>
                                </m:fPr>
                                <m:num>
                                  <m:r>
                                    <a:rPr lang="ru-RU" sz="360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  </m:t>
                                  </m:r>
                                  <m:r>
                                    <a:rPr lang="ru-RU" sz="3600" b="1" i="0" smtClean="0">
                                      <a:solidFill>
                                        <a:srgbClr val="FF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𝟓𝟒</m:t>
                                  </m:r>
                                  <m:r>
                                    <a:rPr lang="ru-RU" sz="360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 </m:t>
                                  </m:r>
                                </m:num>
                                <m:den>
                                  <m:r>
                                    <a:rPr lang="ru-RU" sz="3600" b="1" i="1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𝟏𝟎𝟎</m:t>
                                  </m:r>
                                </m:den>
                              </m:f>
                            </m:oMath>
                          </a14:m>
                          <a:r>
                            <a:rPr lang="ru-RU" sz="3600" dirty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 </a:t>
                          </a:r>
                          <a:r>
                            <a:rPr lang="ru-RU" sz="3600" dirty="0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=</a:t>
                          </a:r>
                          <a:r>
                            <a:rPr lang="ru-RU" sz="3600" dirty="0" smtClean="0">
                              <a:solidFill>
                                <a:srgbClr val="FF0000"/>
                              </a:solidFill>
                              <a:effectLst/>
                            </a:rPr>
                            <a:t>13,54</a:t>
                          </a:r>
                          <a:endParaRPr lang="ru-RU" sz="3600" dirty="0">
                            <a:solidFill>
                              <a:srgbClr val="FF0000"/>
                            </a:solidFill>
                            <a:effectLst/>
                          </a:endParaRPr>
                        </a:p>
                        <a:p>
                          <a:pPr algn="l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3600" dirty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 </a:t>
                          </a:r>
                          <a:endParaRPr lang="ru-RU" sz="3600" dirty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599077046"/>
                      </a:ext>
                    </a:extLst>
                  </a:tr>
                  <a:tr h="170180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effectLst/>
                            </a:rPr>
                            <a:t> </a:t>
                          </a:r>
                          <a:endParaRPr lang="ru-RU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822104325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3" name="Таблица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96398438"/>
                  </p:ext>
                </p:extLst>
              </p:nvPr>
            </p:nvGraphicFramePr>
            <p:xfrm>
              <a:off x="157018" y="1976862"/>
              <a:ext cx="8820727" cy="2176272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8820727">
                      <a:extLst>
                        <a:ext uri="{9D8B030D-6E8A-4147-A177-3AD203B41FA5}">
                          <a16:colId xmlns:a16="http://schemas.microsoft.com/office/drawing/2014/main" val="2683278701"/>
                        </a:ext>
                      </a:extLst>
                    </a:gridCol>
                  </a:tblGrid>
                  <a:tr h="2004822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69" t="-303" r="-276" b="-909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99077046"/>
                      </a:ext>
                    </a:extLst>
                  </a:tr>
                  <a:tr h="171450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effectLst/>
                            </a:rPr>
                            <a:t> </a:t>
                          </a:r>
                          <a:endParaRPr lang="ru-RU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822104325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4" name="Подзаголовок 2"/>
          <p:cNvSpPr txBox="1">
            <a:spLocks/>
          </p:cNvSpPr>
          <p:nvPr/>
        </p:nvSpPr>
        <p:spPr>
          <a:xfrm>
            <a:off x="582196" y="4153134"/>
            <a:ext cx="7970369" cy="11699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8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13,54 (км)</a:t>
            </a:r>
            <a:endParaRPr lang="ru-RU" sz="8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7015" y="5323088"/>
            <a:ext cx="859867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расстояние </a:t>
            </a:r>
            <a:r>
              <a:rPr lang="ru-RU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от дома </a:t>
            </a:r>
            <a:r>
              <a:rPr lang="ru-RU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Артёма до дома </a:t>
            </a:r>
          </a:p>
          <a:p>
            <a:pPr algn="ctr"/>
            <a:r>
              <a:rPr lang="ru-RU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его друга Максима в </a:t>
            </a:r>
            <a:r>
              <a:rPr lang="ru-RU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.Явлено</a:t>
            </a:r>
            <a:r>
              <a:rPr lang="ru-RU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-Покровка</a:t>
            </a:r>
            <a:endParaRPr lang="ru-RU" sz="3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0047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9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9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25678" y="1291849"/>
            <a:ext cx="3707703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Расстояние 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от дома Артёма до дома его тёти, которая проживает в рабочем поселке Кормиловка Омской области </a:t>
            </a:r>
            <a:endParaRPr lang="ru-RU" sz="280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100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раз 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больше.</a:t>
            </a:r>
          </a:p>
          <a:p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Найдём это расстояние.</a:t>
            </a:r>
            <a:endParaRPr lang="ru-RU" sz="2800" dirty="0">
              <a:solidFill>
                <a:srgbClr val="00206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48" b="4830"/>
          <a:stretch/>
        </p:blipFill>
        <p:spPr>
          <a:xfrm>
            <a:off x="3908119" y="1177859"/>
            <a:ext cx="5037173" cy="4198298"/>
          </a:xfrm>
          <a:prstGeom prst="rect">
            <a:avLst/>
          </a:prstGeom>
        </p:spPr>
      </p:pic>
      <p:sp>
        <p:nvSpPr>
          <p:cNvPr id="5" name="Подзаголовок 2"/>
          <p:cNvSpPr txBox="1">
            <a:spLocks/>
          </p:cNvSpPr>
          <p:nvPr/>
        </p:nvSpPr>
        <p:spPr>
          <a:xfrm>
            <a:off x="522278" y="5531472"/>
            <a:ext cx="7970369" cy="11699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8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1,354 (км)*100</a:t>
            </a:r>
            <a:endParaRPr lang="ru-RU" sz="8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322023" y="267241"/>
            <a:ext cx="6753387" cy="6192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>
              <a:lnSpc>
                <a:spcPct val="107000"/>
              </a:lnSpc>
              <a:spcAft>
                <a:spcPts val="300"/>
              </a:spcAft>
            </a:pPr>
            <a:r>
              <a:rPr lang="ru-RU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Задание </a:t>
            </a:r>
            <a:r>
              <a:rPr lang="ru-RU" sz="32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№2 </a:t>
            </a:r>
            <a:r>
              <a:rPr lang="ru-RU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«Найди </a:t>
            </a:r>
            <a:r>
              <a:rPr lang="ru-RU" sz="32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расстояние»</a:t>
            </a:r>
            <a:endParaRPr lang="ru-RU" sz="3200" dirty="0">
              <a:solidFill>
                <a:schemeClr val="accent5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6236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9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9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3" name="Таблица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86851700"/>
                  </p:ext>
                </p:extLst>
              </p:nvPr>
            </p:nvGraphicFramePr>
            <p:xfrm>
              <a:off x="157018" y="1976862"/>
              <a:ext cx="8820727" cy="1611631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8820727">
                      <a:extLst>
                        <a:ext uri="{9D8B030D-6E8A-4147-A177-3AD203B41FA5}">
                          <a16:colId xmlns:a16="http://schemas.microsoft.com/office/drawing/2014/main" val="2683278701"/>
                        </a:ext>
                      </a:extLst>
                    </a:gridCol>
                  </a:tblGrid>
                  <a:tr h="8763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3600" dirty="0" smtClean="0">
                              <a:effectLst/>
                            </a:rPr>
                            <a:t> </a:t>
                          </a:r>
                        </a:p>
                        <a:p>
                          <a:pPr algn="l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3600" dirty="0" smtClean="0">
                              <a:solidFill>
                                <a:srgbClr val="FF0000"/>
                              </a:solidFill>
                              <a:effectLst/>
                            </a:rPr>
                            <a:t>1,354 </a:t>
                          </a:r>
                          <a:r>
                            <a:rPr lang="ru-RU" sz="3600" dirty="0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* 100 =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360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</m:ctrlPr>
                                </m:fPr>
                                <m:num>
                                  <m:r>
                                    <a:rPr lang="ru-RU" sz="3600" b="1" i="0" smtClean="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   </m:t>
                                  </m:r>
                                </m:num>
                                <m:den>
                                  <m:r>
                                    <a:rPr lang="ru-RU" sz="3600" b="1" i="1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𝟏𝟎𝟎𝟎</m:t>
                                  </m:r>
                                </m:den>
                              </m:f>
                            </m:oMath>
                          </a14:m>
                          <a:r>
                            <a:rPr lang="ru-RU" sz="3600" dirty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 *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3600" b="1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</m:ctrlPr>
                                </m:fPr>
                                <m:num>
                                  <m:r>
                                    <a:rPr lang="ru-RU" sz="3600" b="1" i="1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𝟏𝟎</m:t>
                                  </m:r>
                                  <m:r>
                                    <a:rPr lang="ru-RU" sz="3600" b="1" i="1" smtClean="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</m:num>
                                <m:den>
                                  <m:r>
                                    <a:rPr lang="ru-RU" sz="3600" b="1" i="1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𝟏</m:t>
                                  </m:r>
                                </m:den>
                              </m:f>
                            </m:oMath>
                          </a14:m>
                          <a:r>
                            <a:rPr lang="ru-RU" sz="3600" dirty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 =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360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</m:ctrlPr>
                                </m:fPr>
                                <m:num>
                                  <m:r>
                                    <a:rPr lang="ru-RU" sz="360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 </m:t>
                                  </m:r>
                                  <m:r>
                                    <a:rPr lang="ru-RU" sz="3600" b="1" i="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            </m:t>
                                  </m:r>
                                  <m:r>
                                    <a:rPr lang="ru-RU" sz="360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 </m:t>
                                  </m:r>
                                </m:num>
                                <m:den>
                                  <m:r>
                                    <a:rPr lang="ru-RU" sz="3600" b="1" i="1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𝟏𝟎</m:t>
                                  </m:r>
                                </m:den>
                              </m:f>
                            </m:oMath>
                          </a14:m>
                          <a:r>
                            <a:rPr lang="ru-RU" sz="3600" dirty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  = </a:t>
                          </a:r>
                          <a:r>
                            <a:rPr lang="ru-RU" sz="3600" dirty="0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 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360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</m:ctrlPr>
                                </m:fPr>
                                <m:num>
                                  <m:r>
                                    <a:rPr lang="ru-RU" sz="360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 </m:t>
                                  </m:r>
                                  <m:r>
                                    <a:rPr lang="ru-RU" sz="3600" b="1" i="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       </m:t>
                                  </m:r>
                                  <m:r>
                                    <a:rPr lang="ru-RU" sz="360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 </m:t>
                                  </m:r>
                                </m:num>
                                <m:den>
                                  <m:r>
                                    <a:rPr lang="ru-RU" sz="3600" b="1" i="1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𝟏𝟎</m:t>
                                  </m:r>
                                </m:den>
                              </m:f>
                            </m:oMath>
                          </a14:m>
                          <a:r>
                            <a:rPr lang="ru-RU" sz="3600" dirty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 </a:t>
                          </a:r>
                          <a:r>
                            <a:rPr lang="ru-RU" sz="3600" dirty="0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=</a:t>
                          </a:r>
                          <a:r>
                            <a:rPr lang="ru-RU" sz="3600" dirty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 </a:t>
                          </a:r>
                          <a:endParaRPr lang="ru-RU" sz="3600" dirty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599077046"/>
                      </a:ext>
                    </a:extLst>
                  </a:tr>
                  <a:tr h="170180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effectLst/>
                            </a:rPr>
                            <a:t> </a:t>
                          </a:r>
                          <a:endParaRPr lang="ru-RU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822104325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3" name="Таблица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86851700"/>
                  </p:ext>
                </p:extLst>
              </p:nvPr>
            </p:nvGraphicFramePr>
            <p:xfrm>
              <a:off x="157018" y="1976862"/>
              <a:ext cx="8820727" cy="1611631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8820727">
                      <a:extLst>
                        <a:ext uri="{9D8B030D-6E8A-4147-A177-3AD203B41FA5}">
                          <a16:colId xmlns:a16="http://schemas.microsoft.com/office/drawing/2014/main" val="2683278701"/>
                        </a:ext>
                      </a:extLst>
                    </a:gridCol>
                  </a:tblGrid>
                  <a:tr h="1432243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69" t="-424" r="-276" b="-1313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99077046"/>
                      </a:ext>
                    </a:extLst>
                  </a:tr>
                  <a:tr h="179388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effectLst/>
                            </a:rPr>
                            <a:t> </a:t>
                          </a:r>
                          <a:endParaRPr lang="ru-RU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822104325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505726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3" name="Таблица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578264296"/>
                  </p:ext>
                </p:extLst>
              </p:nvPr>
            </p:nvGraphicFramePr>
            <p:xfrm>
              <a:off x="0" y="1976862"/>
              <a:ext cx="9144000" cy="2184210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9144000">
                      <a:extLst>
                        <a:ext uri="{9D8B030D-6E8A-4147-A177-3AD203B41FA5}">
                          <a16:colId xmlns:a16="http://schemas.microsoft.com/office/drawing/2014/main" val="2683278701"/>
                        </a:ext>
                      </a:extLst>
                    </a:gridCol>
                  </a:tblGrid>
                  <a:tr h="8763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3600" dirty="0" smtClean="0">
                              <a:effectLst/>
                            </a:rPr>
                            <a:t> </a:t>
                          </a:r>
                        </a:p>
                        <a:p>
                          <a:pPr algn="l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3600" dirty="0" smtClean="0">
                              <a:solidFill>
                                <a:srgbClr val="FF0000"/>
                              </a:solidFill>
                              <a:effectLst/>
                            </a:rPr>
                            <a:t>1,354 </a:t>
                          </a:r>
                          <a:r>
                            <a:rPr lang="ru-RU" sz="3600" dirty="0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* 100 =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360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</m:ctrlPr>
                                </m:fPr>
                                <m:num>
                                  <m:r>
                                    <a:rPr lang="ru-RU" sz="3600" b="1" i="0" smtClean="0">
                                      <a:solidFill>
                                        <a:srgbClr val="FF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𝟏𝟑𝟓𝟒</m:t>
                                  </m:r>
                                </m:num>
                                <m:den>
                                  <m:r>
                                    <a:rPr lang="ru-RU" sz="3600" b="1" i="1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𝟏𝟎𝟎𝟎</m:t>
                                  </m:r>
                                </m:den>
                              </m:f>
                            </m:oMath>
                          </a14:m>
                          <a:r>
                            <a:rPr lang="ru-RU" sz="3600" dirty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 *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3600" b="1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</m:ctrlPr>
                                </m:fPr>
                                <m:num>
                                  <m:r>
                                    <a:rPr lang="ru-RU" sz="3600" b="1" i="1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𝟏𝟎</m:t>
                                  </m:r>
                                  <m:r>
                                    <a:rPr lang="ru-RU" sz="3600" b="1" i="1" smtClean="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</m:num>
                                <m:den>
                                  <m:r>
                                    <a:rPr lang="ru-RU" sz="3600" b="1" i="1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𝟏</m:t>
                                  </m:r>
                                </m:den>
                              </m:f>
                            </m:oMath>
                          </a14:m>
                          <a:r>
                            <a:rPr lang="ru-RU" sz="3600" dirty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 =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360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</m:ctrlPr>
                                </m:fPr>
                                <m:num>
                                  <m:r>
                                    <a:rPr lang="ru-RU" sz="360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 </m:t>
                                  </m:r>
                                  <m:r>
                                    <a:rPr lang="ru-RU" sz="3600" b="1" i="0" smtClean="0">
                                      <a:solidFill>
                                        <a:srgbClr val="FF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𝟏𝟑𝟓𝟒</m:t>
                                  </m:r>
                                  <m:r>
                                    <a:rPr lang="ru-RU" sz="360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 </m:t>
                                  </m:r>
                                </m:num>
                                <m:den>
                                  <m:r>
                                    <a:rPr lang="ru-RU" sz="3600" b="1" i="1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𝟏𝟎</m:t>
                                  </m:r>
                                </m:den>
                              </m:f>
                            </m:oMath>
                          </a14:m>
                          <a:r>
                            <a:rPr lang="ru-RU" sz="3600" dirty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  </a:t>
                          </a:r>
                          <a:r>
                            <a:rPr lang="ru-RU" sz="3600" dirty="0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=</a:t>
                          </a:r>
                          <a:r>
                            <a:rPr lang="ru-RU" sz="3600" dirty="0" smtClean="0">
                              <a:solidFill>
                                <a:srgbClr val="FF0000"/>
                              </a:solidFill>
                              <a:effectLst/>
                            </a:rPr>
                            <a:t>135</a:t>
                          </a:r>
                          <a:r>
                            <a:rPr lang="ru-RU" sz="3600" dirty="0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360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</m:ctrlPr>
                                </m:fPr>
                                <m:num>
                                  <m:r>
                                    <a:rPr lang="ru-RU" sz="360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  </m:t>
                                  </m:r>
                                  <m:r>
                                    <a:rPr lang="ru-RU" sz="3600" b="1" i="0" smtClean="0">
                                      <a:solidFill>
                                        <a:srgbClr val="FF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𝟒</m:t>
                                  </m:r>
                                  <m:r>
                                    <a:rPr lang="ru-RU" sz="360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 </m:t>
                                  </m:r>
                                </m:num>
                                <m:den>
                                  <m:r>
                                    <a:rPr lang="ru-RU" sz="3600" b="1" i="1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𝟏𝟎</m:t>
                                  </m:r>
                                </m:den>
                              </m:f>
                            </m:oMath>
                          </a14:m>
                          <a:r>
                            <a:rPr lang="ru-RU" sz="3600" dirty="0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=</a:t>
                          </a:r>
                          <a:r>
                            <a:rPr lang="ru-RU" sz="3600" dirty="0" smtClean="0">
                              <a:solidFill>
                                <a:srgbClr val="FF0000"/>
                              </a:solidFill>
                              <a:effectLst/>
                            </a:rPr>
                            <a:t>135,4</a:t>
                          </a:r>
                          <a:endParaRPr lang="ru-RU" sz="3600" dirty="0">
                            <a:solidFill>
                              <a:srgbClr val="FF0000"/>
                            </a:solidFill>
                            <a:effectLst/>
                          </a:endParaRPr>
                        </a:p>
                        <a:p>
                          <a:pPr algn="l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3600" dirty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 </a:t>
                          </a:r>
                          <a:endParaRPr lang="ru-RU" sz="3600" dirty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599077046"/>
                      </a:ext>
                    </a:extLst>
                  </a:tr>
                  <a:tr h="170180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effectLst/>
                            </a:rPr>
                            <a:t> </a:t>
                          </a:r>
                          <a:endParaRPr lang="ru-RU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822104325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3" name="Таблица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578264296"/>
                  </p:ext>
                </p:extLst>
              </p:nvPr>
            </p:nvGraphicFramePr>
            <p:xfrm>
              <a:off x="0" y="1976862"/>
              <a:ext cx="9144000" cy="2184210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9144000">
                      <a:extLst>
                        <a:ext uri="{9D8B030D-6E8A-4147-A177-3AD203B41FA5}">
                          <a16:colId xmlns:a16="http://schemas.microsoft.com/office/drawing/2014/main" val="2683278701"/>
                        </a:ext>
                      </a:extLst>
                    </a:gridCol>
                  </a:tblGrid>
                  <a:tr h="2004822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133" t="-303" r="-333" b="-939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99077046"/>
                      </a:ext>
                    </a:extLst>
                  </a:tr>
                  <a:tr h="179388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effectLst/>
                            </a:rPr>
                            <a:t> </a:t>
                          </a:r>
                          <a:endParaRPr lang="ru-RU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822104325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4" name="Подзаголовок 2"/>
          <p:cNvSpPr txBox="1">
            <a:spLocks/>
          </p:cNvSpPr>
          <p:nvPr/>
        </p:nvSpPr>
        <p:spPr>
          <a:xfrm>
            <a:off x="582196" y="4153134"/>
            <a:ext cx="7970369" cy="11699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8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135,4 </a:t>
            </a:r>
            <a:r>
              <a:rPr lang="ru-RU" sz="8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(км)</a:t>
            </a:r>
            <a:endParaRPr lang="ru-RU" sz="8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7015" y="5323088"/>
            <a:ext cx="859867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расстояние </a:t>
            </a:r>
            <a:r>
              <a:rPr lang="ru-RU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от дома </a:t>
            </a:r>
            <a:r>
              <a:rPr lang="ru-RU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Артёма до дома </a:t>
            </a:r>
          </a:p>
          <a:p>
            <a:pPr algn="ctr"/>
            <a:r>
              <a:rPr lang="ru-RU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его </a:t>
            </a:r>
            <a:r>
              <a:rPr lang="ru-RU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тёти в </a:t>
            </a:r>
            <a:r>
              <a:rPr lang="ru-RU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р.п.Кормиловка</a:t>
            </a:r>
            <a:endParaRPr lang="ru-RU" sz="3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1027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9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9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0517256"/>
              </p:ext>
            </p:extLst>
          </p:nvPr>
        </p:nvGraphicFramePr>
        <p:xfrm>
          <a:off x="333530" y="2331244"/>
          <a:ext cx="8442538" cy="2282825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28788">
                  <a:extLst>
                    <a:ext uri="{9D8B030D-6E8A-4147-A177-3AD203B41FA5}">
                      <a16:colId xmlns:a16="http://schemas.microsoft.com/office/drawing/2014/main" val="2872900868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3100584186"/>
                    </a:ext>
                  </a:extLst>
                </a:gridCol>
                <a:gridCol w="247016">
                  <a:extLst>
                    <a:ext uri="{9D8B030D-6E8A-4147-A177-3AD203B41FA5}">
                      <a16:colId xmlns:a16="http://schemas.microsoft.com/office/drawing/2014/main" val="1089287432"/>
                    </a:ext>
                  </a:extLst>
                </a:gridCol>
                <a:gridCol w="247016">
                  <a:extLst>
                    <a:ext uri="{9D8B030D-6E8A-4147-A177-3AD203B41FA5}">
                      <a16:colId xmlns:a16="http://schemas.microsoft.com/office/drawing/2014/main" val="4160909324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4213268625"/>
                    </a:ext>
                  </a:extLst>
                </a:gridCol>
                <a:gridCol w="247016">
                  <a:extLst>
                    <a:ext uri="{9D8B030D-6E8A-4147-A177-3AD203B41FA5}">
                      <a16:colId xmlns:a16="http://schemas.microsoft.com/office/drawing/2014/main" val="3695937693"/>
                    </a:ext>
                  </a:extLst>
                </a:gridCol>
                <a:gridCol w="247016">
                  <a:extLst>
                    <a:ext uri="{9D8B030D-6E8A-4147-A177-3AD203B41FA5}">
                      <a16:colId xmlns:a16="http://schemas.microsoft.com/office/drawing/2014/main" val="1481219455"/>
                    </a:ext>
                  </a:extLst>
                </a:gridCol>
                <a:gridCol w="247016">
                  <a:extLst>
                    <a:ext uri="{9D8B030D-6E8A-4147-A177-3AD203B41FA5}">
                      <a16:colId xmlns:a16="http://schemas.microsoft.com/office/drawing/2014/main" val="3226810480"/>
                    </a:ext>
                  </a:extLst>
                </a:gridCol>
                <a:gridCol w="254000">
                  <a:extLst>
                    <a:ext uri="{9D8B030D-6E8A-4147-A177-3AD203B41FA5}">
                      <a16:colId xmlns:a16="http://schemas.microsoft.com/office/drawing/2014/main" val="2708585442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2745869296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966510783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59068258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4109980231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2969250618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3780026121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2546376061"/>
                    </a:ext>
                  </a:extLst>
                </a:gridCol>
                <a:gridCol w="254000">
                  <a:extLst>
                    <a:ext uri="{9D8B030D-6E8A-4147-A177-3AD203B41FA5}">
                      <a16:colId xmlns:a16="http://schemas.microsoft.com/office/drawing/2014/main" val="959054829"/>
                    </a:ext>
                  </a:extLst>
                </a:gridCol>
                <a:gridCol w="253397">
                  <a:extLst>
                    <a:ext uri="{9D8B030D-6E8A-4147-A177-3AD203B41FA5}">
                      <a16:colId xmlns:a16="http://schemas.microsoft.com/office/drawing/2014/main" val="3977418191"/>
                    </a:ext>
                  </a:extLst>
                </a:gridCol>
                <a:gridCol w="221534">
                  <a:extLst>
                    <a:ext uri="{9D8B030D-6E8A-4147-A177-3AD203B41FA5}">
                      <a16:colId xmlns:a16="http://schemas.microsoft.com/office/drawing/2014/main" val="3029610822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3306079067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2341033654"/>
                    </a:ext>
                  </a:extLst>
                </a:gridCol>
                <a:gridCol w="254000">
                  <a:extLst>
                    <a:ext uri="{9D8B030D-6E8A-4147-A177-3AD203B41FA5}">
                      <a16:colId xmlns:a16="http://schemas.microsoft.com/office/drawing/2014/main" val="1855042825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3955574368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3793817459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2916034829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3690653491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1361279314"/>
                    </a:ext>
                  </a:extLst>
                </a:gridCol>
                <a:gridCol w="254000">
                  <a:extLst>
                    <a:ext uri="{9D8B030D-6E8A-4147-A177-3AD203B41FA5}">
                      <a16:colId xmlns:a16="http://schemas.microsoft.com/office/drawing/2014/main" val="2079561697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2693537316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1096607388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3968534354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2011978758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3302520146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1273199592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809872384"/>
                    </a:ext>
                  </a:extLst>
                </a:gridCol>
              </a:tblGrid>
              <a:tr h="43495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2084927"/>
                  </a:ext>
                </a:extLst>
              </a:tr>
              <a:tr h="434950">
                <a:tc>
                  <a:txBody>
                    <a:bodyPr/>
                    <a:lstStyle/>
                    <a:p>
                      <a:endParaRPr lang="ru-RU" sz="2800" b="1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1003233"/>
                  </a:ext>
                </a:extLst>
              </a:tr>
              <a:tr h="45514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just" defTabSz="6858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kern="12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8722890"/>
                  </a:ext>
                </a:extLst>
              </a:tr>
              <a:tr h="455143">
                <a:tc>
                  <a:txBody>
                    <a:bodyPr/>
                    <a:lstStyle/>
                    <a:p>
                      <a:endParaRPr lang="ru-RU" sz="2800" b="1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b="1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b="1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just" defTabSz="6858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kern="12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049926"/>
                  </a:ext>
                </a:extLst>
              </a:tr>
              <a:tr h="45514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b="1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6012330"/>
                  </a:ext>
                </a:extLst>
              </a:tr>
            </a:tbl>
          </a:graphicData>
        </a:graphic>
      </p:graphicFrame>
      <p:cxnSp>
        <p:nvCxnSpPr>
          <p:cNvPr id="9" name="Прямая соединительная линия 8"/>
          <p:cNvCxnSpPr/>
          <p:nvPr/>
        </p:nvCxnSpPr>
        <p:spPr>
          <a:xfrm flipV="1">
            <a:off x="2781828" y="3440507"/>
            <a:ext cx="991226" cy="1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5056682" y="3431771"/>
            <a:ext cx="922365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6940434" y="3429657"/>
            <a:ext cx="457893" cy="2114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4045046" y="3431771"/>
            <a:ext cx="741700" cy="873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8704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9649651"/>
              </p:ext>
            </p:extLst>
          </p:nvPr>
        </p:nvGraphicFramePr>
        <p:xfrm>
          <a:off x="333530" y="2331244"/>
          <a:ext cx="8442538" cy="2282825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28788">
                  <a:extLst>
                    <a:ext uri="{9D8B030D-6E8A-4147-A177-3AD203B41FA5}">
                      <a16:colId xmlns:a16="http://schemas.microsoft.com/office/drawing/2014/main" val="2872900868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3100584186"/>
                    </a:ext>
                  </a:extLst>
                </a:gridCol>
                <a:gridCol w="247016">
                  <a:extLst>
                    <a:ext uri="{9D8B030D-6E8A-4147-A177-3AD203B41FA5}">
                      <a16:colId xmlns:a16="http://schemas.microsoft.com/office/drawing/2014/main" val="1089287432"/>
                    </a:ext>
                  </a:extLst>
                </a:gridCol>
                <a:gridCol w="247016">
                  <a:extLst>
                    <a:ext uri="{9D8B030D-6E8A-4147-A177-3AD203B41FA5}">
                      <a16:colId xmlns:a16="http://schemas.microsoft.com/office/drawing/2014/main" val="4160909324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4213268625"/>
                    </a:ext>
                  </a:extLst>
                </a:gridCol>
                <a:gridCol w="247016">
                  <a:extLst>
                    <a:ext uri="{9D8B030D-6E8A-4147-A177-3AD203B41FA5}">
                      <a16:colId xmlns:a16="http://schemas.microsoft.com/office/drawing/2014/main" val="3695937693"/>
                    </a:ext>
                  </a:extLst>
                </a:gridCol>
                <a:gridCol w="247016">
                  <a:extLst>
                    <a:ext uri="{9D8B030D-6E8A-4147-A177-3AD203B41FA5}">
                      <a16:colId xmlns:a16="http://schemas.microsoft.com/office/drawing/2014/main" val="1481219455"/>
                    </a:ext>
                  </a:extLst>
                </a:gridCol>
                <a:gridCol w="247016">
                  <a:extLst>
                    <a:ext uri="{9D8B030D-6E8A-4147-A177-3AD203B41FA5}">
                      <a16:colId xmlns:a16="http://schemas.microsoft.com/office/drawing/2014/main" val="3226810480"/>
                    </a:ext>
                  </a:extLst>
                </a:gridCol>
                <a:gridCol w="254000">
                  <a:extLst>
                    <a:ext uri="{9D8B030D-6E8A-4147-A177-3AD203B41FA5}">
                      <a16:colId xmlns:a16="http://schemas.microsoft.com/office/drawing/2014/main" val="2708585442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2745869296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966510783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59068258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4109980231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2969250618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3780026121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2546376061"/>
                    </a:ext>
                  </a:extLst>
                </a:gridCol>
                <a:gridCol w="254000">
                  <a:extLst>
                    <a:ext uri="{9D8B030D-6E8A-4147-A177-3AD203B41FA5}">
                      <a16:colId xmlns:a16="http://schemas.microsoft.com/office/drawing/2014/main" val="959054829"/>
                    </a:ext>
                  </a:extLst>
                </a:gridCol>
                <a:gridCol w="253397">
                  <a:extLst>
                    <a:ext uri="{9D8B030D-6E8A-4147-A177-3AD203B41FA5}">
                      <a16:colId xmlns:a16="http://schemas.microsoft.com/office/drawing/2014/main" val="3977418191"/>
                    </a:ext>
                  </a:extLst>
                </a:gridCol>
                <a:gridCol w="221534">
                  <a:extLst>
                    <a:ext uri="{9D8B030D-6E8A-4147-A177-3AD203B41FA5}">
                      <a16:colId xmlns:a16="http://schemas.microsoft.com/office/drawing/2014/main" val="3029610822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3306079067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2341033654"/>
                    </a:ext>
                  </a:extLst>
                </a:gridCol>
                <a:gridCol w="254000">
                  <a:extLst>
                    <a:ext uri="{9D8B030D-6E8A-4147-A177-3AD203B41FA5}">
                      <a16:colId xmlns:a16="http://schemas.microsoft.com/office/drawing/2014/main" val="1855042825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3955574368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3793817459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2916034829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3690653491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1361279314"/>
                    </a:ext>
                  </a:extLst>
                </a:gridCol>
                <a:gridCol w="254000">
                  <a:extLst>
                    <a:ext uri="{9D8B030D-6E8A-4147-A177-3AD203B41FA5}">
                      <a16:colId xmlns:a16="http://schemas.microsoft.com/office/drawing/2014/main" val="2079561697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2693537316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1096607388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3968534354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2011978758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3302520146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1273199592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809872384"/>
                    </a:ext>
                  </a:extLst>
                </a:gridCol>
              </a:tblGrid>
              <a:tr h="43495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2084927"/>
                  </a:ext>
                </a:extLst>
              </a:tr>
              <a:tr h="434950">
                <a:tc>
                  <a:txBody>
                    <a:bodyPr/>
                    <a:lstStyle/>
                    <a:p>
                      <a:endParaRPr lang="ru-RU" sz="2800" b="1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1003233"/>
                  </a:ext>
                </a:extLst>
              </a:tr>
              <a:tr h="45514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just" defTabSz="6858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kern="12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8722890"/>
                  </a:ext>
                </a:extLst>
              </a:tr>
              <a:tr h="455143">
                <a:tc>
                  <a:txBody>
                    <a:bodyPr/>
                    <a:lstStyle/>
                    <a:p>
                      <a:endParaRPr lang="ru-RU" sz="2800" b="1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b="1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b="1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just" defTabSz="6858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kern="12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049926"/>
                  </a:ext>
                </a:extLst>
              </a:tr>
              <a:tr h="45514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b="1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6012330"/>
                  </a:ext>
                </a:extLst>
              </a:tr>
            </a:tbl>
          </a:graphicData>
        </a:graphic>
      </p:graphicFrame>
      <p:cxnSp>
        <p:nvCxnSpPr>
          <p:cNvPr id="9" name="Прямая соединительная линия 8"/>
          <p:cNvCxnSpPr/>
          <p:nvPr/>
        </p:nvCxnSpPr>
        <p:spPr>
          <a:xfrm flipV="1">
            <a:off x="2781828" y="3440507"/>
            <a:ext cx="991226" cy="1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5056682" y="3431771"/>
            <a:ext cx="922365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6940434" y="3429657"/>
            <a:ext cx="457893" cy="2114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4045046" y="3431771"/>
            <a:ext cx="741700" cy="873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9319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2205871" y="2190066"/>
            <a:ext cx="4553337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1 354</a:t>
            </a:r>
            <a:endParaRPr lang="ru-RU" sz="140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2205871" y="1954974"/>
            <a:ext cx="4279769" cy="18326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1,354</a:t>
            </a:r>
            <a:endParaRPr lang="ru-RU" sz="14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одзаголовок 2"/>
          <p:cNvSpPr txBox="1">
            <a:spLocks/>
          </p:cNvSpPr>
          <p:nvPr/>
        </p:nvSpPr>
        <p:spPr>
          <a:xfrm>
            <a:off x="660184" y="2925078"/>
            <a:ext cx="7644710" cy="18326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4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(км)</a:t>
            </a:r>
          </a:p>
          <a:p>
            <a:pPr marL="0" indent="0" algn="ctr">
              <a:buNone/>
            </a:pPr>
            <a:r>
              <a:rPr lang="ru-RU" sz="4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длина </a:t>
            </a:r>
            <a:r>
              <a:rPr lang="ru-RU" sz="4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пути от дома до школы вашего одноклассника </a:t>
            </a:r>
            <a:r>
              <a:rPr lang="ru-RU" sz="4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Иванова Артёма</a:t>
            </a:r>
            <a:endParaRPr lang="ru-RU" sz="4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7476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9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9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9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9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9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9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  <p:bldP spid="7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9301472"/>
              </p:ext>
            </p:extLst>
          </p:nvPr>
        </p:nvGraphicFramePr>
        <p:xfrm>
          <a:off x="333530" y="2331244"/>
          <a:ext cx="8442538" cy="2282825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28788">
                  <a:extLst>
                    <a:ext uri="{9D8B030D-6E8A-4147-A177-3AD203B41FA5}">
                      <a16:colId xmlns:a16="http://schemas.microsoft.com/office/drawing/2014/main" val="2872900868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3100584186"/>
                    </a:ext>
                  </a:extLst>
                </a:gridCol>
                <a:gridCol w="247016">
                  <a:extLst>
                    <a:ext uri="{9D8B030D-6E8A-4147-A177-3AD203B41FA5}">
                      <a16:colId xmlns:a16="http://schemas.microsoft.com/office/drawing/2014/main" val="1089287432"/>
                    </a:ext>
                  </a:extLst>
                </a:gridCol>
                <a:gridCol w="247016">
                  <a:extLst>
                    <a:ext uri="{9D8B030D-6E8A-4147-A177-3AD203B41FA5}">
                      <a16:colId xmlns:a16="http://schemas.microsoft.com/office/drawing/2014/main" val="4160909324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4213268625"/>
                    </a:ext>
                  </a:extLst>
                </a:gridCol>
                <a:gridCol w="247016">
                  <a:extLst>
                    <a:ext uri="{9D8B030D-6E8A-4147-A177-3AD203B41FA5}">
                      <a16:colId xmlns:a16="http://schemas.microsoft.com/office/drawing/2014/main" val="3695937693"/>
                    </a:ext>
                  </a:extLst>
                </a:gridCol>
                <a:gridCol w="247016">
                  <a:extLst>
                    <a:ext uri="{9D8B030D-6E8A-4147-A177-3AD203B41FA5}">
                      <a16:colId xmlns:a16="http://schemas.microsoft.com/office/drawing/2014/main" val="1481219455"/>
                    </a:ext>
                  </a:extLst>
                </a:gridCol>
                <a:gridCol w="247016">
                  <a:extLst>
                    <a:ext uri="{9D8B030D-6E8A-4147-A177-3AD203B41FA5}">
                      <a16:colId xmlns:a16="http://schemas.microsoft.com/office/drawing/2014/main" val="3226810480"/>
                    </a:ext>
                  </a:extLst>
                </a:gridCol>
                <a:gridCol w="254000">
                  <a:extLst>
                    <a:ext uri="{9D8B030D-6E8A-4147-A177-3AD203B41FA5}">
                      <a16:colId xmlns:a16="http://schemas.microsoft.com/office/drawing/2014/main" val="2708585442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2745869296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966510783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59068258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4109980231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2969250618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3780026121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2546376061"/>
                    </a:ext>
                  </a:extLst>
                </a:gridCol>
                <a:gridCol w="254000">
                  <a:extLst>
                    <a:ext uri="{9D8B030D-6E8A-4147-A177-3AD203B41FA5}">
                      <a16:colId xmlns:a16="http://schemas.microsoft.com/office/drawing/2014/main" val="959054829"/>
                    </a:ext>
                  </a:extLst>
                </a:gridCol>
                <a:gridCol w="253397">
                  <a:extLst>
                    <a:ext uri="{9D8B030D-6E8A-4147-A177-3AD203B41FA5}">
                      <a16:colId xmlns:a16="http://schemas.microsoft.com/office/drawing/2014/main" val="3977418191"/>
                    </a:ext>
                  </a:extLst>
                </a:gridCol>
                <a:gridCol w="221534">
                  <a:extLst>
                    <a:ext uri="{9D8B030D-6E8A-4147-A177-3AD203B41FA5}">
                      <a16:colId xmlns:a16="http://schemas.microsoft.com/office/drawing/2014/main" val="3029610822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3306079067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2341033654"/>
                    </a:ext>
                  </a:extLst>
                </a:gridCol>
                <a:gridCol w="254000">
                  <a:extLst>
                    <a:ext uri="{9D8B030D-6E8A-4147-A177-3AD203B41FA5}">
                      <a16:colId xmlns:a16="http://schemas.microsoft.com/office/drawing/2014/main" val="1855042825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3955574368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3793817459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2916034829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3690653491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1361279314"/>
                    </a:ext>
                  </a:extLst>
                </a:gridCol>
                <a:gridCol w="254000">
                  <a:extLst>
                    <a:ext uri="{9D8B030D-6E8A-4147-A177-3AD203B41FA5}">
                      <a16:colId xmlns:a16="http://schemas.microsoft.com/office/drawing/2014/main" val="2079561697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2693537316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1096607388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3968534354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2011978758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3302520146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1273199592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809872384"/>
                    </a:ext>
                  </a:extLst>
                </a:gridCol>
              </a:tblGrid>
              <a:tr h="43495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2084927"/>
                  </a:ext>
                </a:extLst>
              </a:tr>
              <a:tr h="434950">
                <a:tc>
                  <a:txBody>
                    <a:bodyPr/>
                    <a:lstStyle/>
                    <a:p>
                      <a:endParaRPr lang="ru-RU" sz="2800" b="1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1003233"/>
                  </a:ext>
                </a:extLst>
              </a:tr>
              <a:tr h="45514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just" defTabSz="6858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kern="12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8722890"/>
                  </a:ext>
                </a:extLst>
              </a:tr>
              <a:tr h="455143">
                <a:tc>
                  <a:txBody>
                    <a:bodyPr/>
                    <a:lstStyle/>
                    <a:p>
                      <a:endParaRPr lang="ru-RU" sz="2800" b="1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b="1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b="1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just" defTabSz="6858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kern="12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049926"/>
                  </a:ext>
                </a:extLst>
              </a:tr>
              <a:tr h="45514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b="1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6012330"/>
                  </a:ext>
                </a:extLst>
              </a:tr>
            </a:tbl>
          </a:graphicData>
        </a:graphic>
      </p:graphicFrame>
      <p:cxnSp>
        <p:nvCxnSpPr>
          <p:cNvPr id="9" name="Прямая соединительная линия 8"/>
          <p:cNvCxnSpPr/>
          <p:nvPr/>
        </p:nvCxnSpPr>
        <p:spPr>
          <a:xfrm flipV="1">
            <a:off x="2781828" y="3440507"/>
            <a:ext cx="991226" cy="1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5056682" y="3431771"/>
            <a:ext cx="922365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6940434" y="3429657"/>
            <a:ext cx="457893" cy="2114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4045046" y="3431771"/>
            <a:ext cx="741700" cy="873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2652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1941030"/>
              </p:ext>
            </p:extLst>
          </p:nvPr>
        </p:nvGraphicFramePr>
        <p:xfrm>
          <a:off x="333530" y="2331244"/>
          <a:ext cx="8442538" cy="2282825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28788">
                  <a:extLst>
                    <a:ext uri="{9D8B030D-6E8A-4147-A177-3AD203B41FA5}">
                      <a16:colId xmlns:a16="http://schemas.microsoft.com/office/drawing/2014/main" val="2872900868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3100584186"/>
                    </a:ext>
                  </a:extLst>
                </a:gridCol>
                <a:gridCol w="247016">
                  <a:extLst>
                    <a:ext uri="{9D8B030D-6E8A-4147-A177-3AD203B41FA5}">
                      <a16:colId xmlns:a16="http://schemas.microsoft.com/office/drawing/2014/main" val="1089287432"/>
                    </a:ext>
                  </a:extLst>
                </a:gridCol>
                <a:gridCol w="247016">
                  <a:extLst>
                    <a:ext uri="{9D8B030D-6E8A-4147-A177-3AD203B41FA5}">
                      <a16:colId xmlns:a16="http://schemas.microsoft.com/office/drawing/2014/main" val="4160909324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4213268625"/>
                    </a:ext>
                  </a:extLst>
                </a:gridCol>
                <a:gridCol w="247016">
                  <a:extLst>
                    <a:ext uri="{9D8B030D-6E8A-4147-A177-3AD203B41FA5}">
                      <a16:colId xmlns:a16="http://schemas.microsoft.com/office/drawing/2014/main" val="3695937693"/>
                    </a:ext>
                  </a:extLst>
                </a:gridCol>
                <a:gridCol w="247016">
                  <a:extLst>
                    <a:ext uri="{9D8B030D-6E8A-4147-A177-3AD203B41FA5}">
                      <a16:colId xmlns:a16="http://schemas.microsoft.com/office/drawing/2014/main" val="1481219455"/>
                    </a:ext>
                  </a:extLst>
                </a:gridCol>
                <a:gridCol w="247016">
                  <a:extLst>
                    <a:ext uri="{9D8B030D-6E8A-4147-A177-3AD203B41FA5}">
                      <a16:colId xmlns:a16="http://schemas.microsoft.com/office/drawing/2014/main" val="3226810480"/>
                    </a:ext>
                  </a:extLst>
                </a:gridCol>
                <a:gridCol w="254000">
                  <a:extLst>
                    <a:ext uri="{9D8B030D-6E8A-4147-A177-3AD203B41FA5}">
                      <a16:colId xmlns:a16="http://schemas.microsoft.com/office/drawing/2014/main" val="2708585442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2745869296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966510783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59068258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4109980231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2969250618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3780026121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2546376061"/>
                    </a:ext>
                  </a:extLst>
                </a:gridCol>
                <a:gridCol w="254000">
                  <a:extLst>
                    <a:ext uri="{9D8B030D-6E8A-4147-A177-3AD203B41FA5}">
                      <a16:colId xmlns:a16="http://schemas.microsoft.com/office/drawing/2014/main" val="959054829"/>
                    </a:ext>
                  </a:extLst>
                </a:gridCol>
                <a:gridCol w="253397">
                  <a:extLst>
                    <a:ext uri="{9D8B030D-6E8A-4147-A177-3AD203B41FA5}">
                      <a16:colId xmlns:a16="http://schemas.microsoft.com/office/drawing/2014/main" val="3977418191"/>
                    </a:ext>
                  </a:extLst>
                </a:gridCol>
                <a:gridCol w="221534">
                  <a:extLst>
                    <a:ext uri="{9D8B030D-6E8A-4147-A177-3AD203B41FA5}">
                      <a16:colId xmlns:a16="http://schemas.microsoft.com/office/drawing/2014/main" val="3029610822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3306079067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2341033654"/>
                    </a:ext>
                  </a:extLst>
                </a:gridCol>
                <a:gridCol w="254000">
                  <a:extLst>
                    <a:ext uri="{9D8B030D-6E8A-4147-A177-3AD203B41FA5}">
                      <a16:colId xmlns:a16="http://schemas.microsoft.com/office/drawing/2014/main" val="1855042825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3955574368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3793817459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2916034829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3690653491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1361279314"/>
                    </a:ext>
                  </a:extLst>
                </a:gridCol>
                <a:gridCol w="254000">
                  <a:extLst>
                    <a:ext uri="{9D8B030D-6E8A-4147-A177-3AD203B41FA5}">
                      <a16:colId xmlns:a16="http://schemas.microsoft.com/office/drawing/2014/main" val="2079561697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2693537316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1096607388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3968534354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2011978758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3302520146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1273199592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809872384"/>
                    </a:ext>
                  </a:extLst>
                </a:gridCol>
              </a:tblGrid>
              <a:tr h="43495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2084927"/>
                  </a:ext>
                </a:extLst>
              </a:tr>
              <a:tr h="434950">
                <a:tc>
                  <a:txBody>
                    <a:bodyPr/>
                    <a:lstStyle/>
                    <a:p>
                      <a:endParaRPr lang="ru-RU" sz="2800" b="1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1003233"/>
                  </a:ext>
                </a:extLst>
              </a:tr>
              <a:tr h="45514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just" defTabSz="6858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kern="12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8722890"/>
                  </a:ext>
                </a:extLst>
              </a:tr>
              <a:tr h="455143">
                <a:tc>
                  <a:txBody>
                    <a:bodyPr/>
                    <a:lstStyle/>
                    <a:p>
                      <a:endParaRPr lang="ru-RU" sz="2800" b="1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b="1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b="1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just" defTabSz="6858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kern="12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049926"/>
                  </a:ext>
                </a:extLst>
              </a:tr>
              <a:tr h="45514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b="1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6012330"/>
                  </a:ext>
                </a:extLst>
              </a:tr>
            </a:tbl>
          </a:graphicData>
        </a:graphic>
      </p:graphicFrame>
      <p:cxnSp>
        <p:nvCxnSpPr>
          <p:cNvPr id="9" name="Прямая соединительная линия 8"/>
          <p:cNvCxnSpPr/>
          <p:nvPr/>
        </p:nvCxnSpPr>
        <p:spPr>
          <a:xfrm flipV="1">
            <a:off x="2781828" y="3440507"/>
            <a:ext cx="991226" cy="1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5056682" y="3431771"/>
            <a:ext cx="922365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6940434" y="3429657"/>
            <a:ext cx="457893" cy="2114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4045046" y="3431771"/>
            <a:ext cx="741700" cy="873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0163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одзаголовок 2"/>
          <p:cNvSpPr txBox="1">
            <a:spLocks/>
          </p:cNvSpPr>
          <p:nvPr/>
        </p:nvSpPr>
        <p:spPr>
          <a:xfrm>
            <a:off x="430711" y="5138355"/>
            <a:ext cx="7970369" cy="11699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8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135,4 (км)</a:t>
            </a:r>
            <a:endParaRPr lang="ru-RU" sz="8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5311435"/>
              </p:ext>
            </p:extLst>
          </p:nvPr>
        </p:nvGraphicFramePr>
        <p:xfrm>
          <a:off x="333530" y="2331244"/>
          <a:ext cx="8442538" cy="2282825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28788">
                  <a:extLst>
                    <a:ext uri="{9D8B030D-6E8A-4147-A177-3AD203B41FA5}">
                      <a16:colId xmlns:a16="http://schemas.microsoft.com/office/drawing/2014/main" val="2872900868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3100584186"/>
                    </a:ext>
                  </a:extLst>
                </a:gridCol>
                <a:gridCol w="247016">
                  <a:extLst>
                    <a:ext uri="{9D8B030D-6E8A-4147-A177-3AD203B41FA5}">
                      <a16:colId xmlns:a16="http://schemas.microsoft.com/office/drawing/2014/main" val="1089287432"/>
                    </a:ext>
                  </a:extLst>
                </a:gridCol>
                <a:gridCol w="247016">
                  <a:extLst>
                    <a:ext uri="{9D8B030D-6E8A-4147-A177-3AD203B41FA5}">
                      <a16:colId xmlns:a16="http://schemas.microsoft.com/office/drawing/2014/main" val="4160909324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4213268625"/>
                    </a:ext>
                  </a:extLst>
                </a:gridCol>
                <a:gridCol w="247016">
                  <a:extLst>
                    <a:ext uri="{9D8B030D-6E8A-4147-A177-3AD203B41FA5}">
                      <a16:colId xmlns:a16="http://schemas.microsoft.com/office/drawing/2014/main" val="3695937693"/>
                    </a:ext>
                  </a:extLst>
                </a:gridCol>
                <a:gridCol w="247016">
                  <a:extLst>
                    <a:ext uri="{9D8B030D-6E8A-4147-A177-3AD203B41FA5}">
                      <a16:colId xmlns:a16="http://schemas.microsoft.com/office/drawing/2014/main" val="1481219455"/>
                    </a:ext>
                  </a:extLst>
                </a:gridCol>
                <a:gridCol w="247016">
                  <a:extLst>
                    <a:ext uri="{9D8B030D-6E8A-4147-A177-3AD203B41FA5}">
                      <a16:colId xmlns:a16="http://schemas.microsoft.com/office/drawing/2014/main" val="3226810480"/>
                    </a:ext>
                  </a:extLst>
                </a:gridCol>
                <a:gridCol w="254000">
                  <a:extLst>
                    <a:ext uri="{9D8B030D-6E8A-4147-A177-3AD203B41FA5}">
                      <a16:colId xmlns:a16="http://schemas.microsoft.com/office/drawing/2014/main" val="2708585442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2745869296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966510783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59068258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4109980231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2969250618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3780026121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2546376061"/>
                    </a:ext>
                  </a:extLst>
                </a:gridCol>
                <a:gridCol w="254000">
                  <a:extLst>
                    <a:ext uri="{9D8B030D-6E8A-4147-A177-3AD203B41FA5}">
                      <a16:colId xmlns:a16="http://schemas.microsoft.com/office/drawing/2014/main" val="959054829"/>
                    </a:ext>
                  </a:extLst>
                </a:gridCol>
                <a:gridCol w="253397">
                  <a:extLst>
                    <a:ext uri="{9D8B030D-6E8A-4147-A177-3AD203B41FA5}">
                      <a16:colId xmlns:a16="http://schemas.microsoft.com/office/drawing/2014/main" val="3977418191"/>
                    </a:ext>
                  </a:extLst>
                </a:gridCol>
                <a:gridCol w="221534">
                  <a:extLst>
                    <a:ext uri="{9D8B030D-6E8A-4147-A177-3AD203B41FA5}">
                      <a16:colId xmlns:a16="http://schemas.microsoft.com/office/drawing/2014/main" val="3029610822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3306079067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2341033654"/>
                    </a:ext>
                  </a:extLst>
                </a:gridCol>
                <a:gridCol w="254000">
                  <a:extLst>
                    <a:ext uri="{9D8B030D-6E8A-4147-A177-3AD203B41FA5}">
                      <a16:colId xmlns:a16="http://schemas.microsoft.com/office/drawing/2014/main" val="1855042825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3955574368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3793817459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2916034829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3690653491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1361279314"/>
                    </a:ext>
                  </a:extLst>
                </a:gridCol>
                <a:gridCol w="254000">
                  <a:extLst>
                    <a:ext uri="{9D8B030D-6E8A-4147-A177-3AD203B41FA5}">
                      <a16:colId xmlns:a16="http://schemas.microsoft.com/office/drawing/2014/main" val="2079561697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2693537316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1096607388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3968534354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2011978758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3302520146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1273199592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809872384"/>
                    </a:ext>
                  </a:extLst>
                </a:gridCol>
              </a:tblGrid>
              <a:tr h="43495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2084927"/>
                  </a:ext>
                </a:extLst>
              </a:tr>
              <a:tr h="434950">
                <a:tc>
                  <a:txBody>
                    <a:bodyPr/>
                    <a:lstStyle/>
                    <a:p>
                      <a:endParaRPr lang="ru-RU" sz="2800" b="1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1003233"/>
                  </a:ext>
                </a:extLst>
              </a:tr>
              <a:tr h="45514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just" defTabSz="6858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kern="12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8722890"/>
                  </a:ext>
                </a:extLst>
              </a:tr>
              <a:tr h="455143">
                <a:tc>
                  <a:txBody>
                    <a:bodyPr/>
                    <a:lstStyle/>
                    <a:p>
                      <a:endParaRPr lang="ru-RU" sz="2800" b="1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b="1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b="1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just" defTabSz="6858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kern="12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049926"/>
                  </a:ext>
                </a:extLst>
              </a:tr>
              <a:tr h="45514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b="1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6012330"/>
                  </a:ext>
                </a:extLst>
              </a:tr>
            </a:tbl>
          </a:graphicData>
        </a:graphic>
      </p:graphicFrame>
      <p:cxnSp>
        <p:nvCxnSpPr>
          <p:cNvPr id="9" name="Прямая соединительная линия 8"/>
          <p:cNvCxnSpPr/>
          <p:nvPr/>
        </p:nvCxnSpPr>
        <p:spPr>
          <a:xfrm flipV="1">
            <a:off x="2781828" y="3440507"/>
            <a:ext cx="991226" cy="1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5056682" y="3431771"/>
            <a:ext cx="922365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6940434" y="3429657"/>
            <a:ext cx="457893" cy="2114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4045046" y="3431771"/>
            <a:ext cx="741700" cy="873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32690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9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9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13151" y="1220671"/>
            <a:ext cx="3231715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Расстояние 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от дома Артёма до дома его бабушки, которая проживает в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г.Ачинске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Красноярского края в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1000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раз 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больше.</a:t>
            </a:r>
          </a:p>
          <a:p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Найдём это расстояние.</a:t>
            </a:r>
            <a:endParaRPr lang="ru-RU" sz="2800" dirty="0">
              <a:solidFill>
                <a:srgbClr val="002060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48" r="7229" b="-1"/>
          <a:stretch/>
        </p:blipFill>
        <p:spPr>
          <a:xfrm>
            <a:off x="3544866" y="974952"/>
            <a:ext cx="5473438" cy="4461757"/>
          </a:xfrm>
          <a:prstGeom prst="rect">
            <a:avLst/>
          </a:prstGeom>
        </p:spPr>
      </p:pic>
      <p:sp>
        <p:nvSpPr>
          <p:cNvPr id="6" name="Подзаголовок 2"/>
          <p:cNvSpPr txBox="1">
            <a:spLocks/>
          </p:cNvSpPr>
          <p:nvPr/>
        </p:nvSpPr>
        <p:spPr>
          <a:xfrm>
            <a:off x="672590" y="5536409"/>
            <a:ext cx="7970369" cy="11699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8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1,354 (км)*1000</a:t>
            </a:r>
            <a:endParaRPr lang="ru-RU" sz="8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497388" y="255980"/>
            <a:ext cx="6753387" cy="6192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>
              <a:lnSpc>
                <a:spcPct val="107000"/>
              </a:lnSpc>
              <a:spcAft>
                <a:spcPts val="300"/>
              </a:spcAft>
            </a:pPr>
            <a:r>
              <a:rPr lang="ru-RU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Задание </a:t>
            </a:r>
            <a:r>
              <a:rPr lang="ru-RU" sz="32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№3 </a:t>
            </a:r>
            <a:r>
              <a:rPr lang="ru-RU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«Найди </a:t>
            </a:r>
            <a:r>
              <a:rPr lang="ru-RU" sz="32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расстояние»</a:t>
            </a:r>
            <a:endParaRPr lang="ru-RU" sz="3200" dirty="0">
              <a:solidFill>
                <a:schemeClr val="accent5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8244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9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9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3" name="Таблица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57591346"/>
                  </p:ext>
                </p:extLst>
              </p:nvPr>
            </p:nvGraphicFramePr>
            <p:xfrm>
              <a:off x="0" y="1976862"/>
              <a:ext cx="9144000" cy="1611631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9144000">
                      <a:extLst>
                        <a:ext uri="{9D8B030D-6E8A-4147-A177-3AD203B41FA5}">
                          <a16:colId xmlns:a16="http://schemas.microsoft.com/office/drawing/2014/main" val="2683278701"/>
                        </a:ext>
                      </a:extLst>
                    </a:gridCol>
                  </a:tblGrid>
                  <a:tr h="8763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3600" dirty="0" smtClean="0">
                              <a:effectLst/>
                            </a:rPr>
                            <a:t> </a:t>
                          </a: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3600" dirty="0" smtClean="0">
                              <a:solidFill>
                                <a:srgbClr val="FF0000"/>
                              </a:solidFill>
                              <a:effectLst/>
                            </a:rPr>
                            <a:t>1,354 </a:t>
                          </a:r>
                          <a:r>
                            <a:rPr lang="ru-RU" sz="3600" dirty="0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* 1000 =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360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</m:ctrlPr>
                                </m:fPr>
                                <m:num>
                                  <m:r>
                                    <a:rPr lang="ru-RU" sz="3600" b="1" i="0" smtClean="0">
                                      <a:solidFill>
                                        <a:srgbClr val="FF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     </m:t>
                                  </m:r>
                                </m:num>
                                <m:den>
                                  <m:r>
                                    <a:rPr lang="ru-RU" sz="3600" b="1" i="1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𝟏𝟎𝟎𝟎</m:t>
                                  </m:r>
                                </m:den>
                              </m:f>
                            </m:oMath>
                          </a14:m>
                          <a:r>
                            <a:rPr lang="ru-RU" sz="3600" dirty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 *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3600" b="1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</m:ctrlPr>
                                </m:fPr>
                                <m:num>
                                  <m:r>
                                    <a:rPr lang="ru-RU" sz="3600" b="1" i="1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𝟏𝟎</m:t>
                                  </m:r>
                                  <m:r>
                                    <a:rPr lang="ru-RU" sz="3600" b="1" i="1" smtClean="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𝟎𝟎</m:t>
                                  </m:r>
                                </m:num>
                                <m:den>
                                  <m:r>
                                    <a:rPr lang="ru-RU" sz="3600" b="1" i="1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𝟏</m:t>
                                  </m:r>
                                </m:den>
                              </m:f>
                            </m:oMath>
                          </a14:m>
                          <a:r>
                            <a:rPr lang="ru-RU" sz="3600" dirty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 =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360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</m:ctrlPr>
                                </m:fPr>
                                <m:num>
                                  <m:r>
                                    <a:rPr lang="ru-RU" sz="360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 </m:t>
                                  </m:r>
                                  <m:r>
                                    <a:rPr lang="ru-RU" sz="3600" b="1" i="0" smtClean="0">
                                      <a:solidFill>
                                        <a:srgbClr val="FF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           </m:t>
                                  </m:r>
                                  <m:r>
                                    <a:rPr lang="ru-RU" sz="360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 </m:t>
                                  </m:r>
                                </m:num>
                                <m:den>
                                  <m:r>
                                    <a:rPr lang="ru-RU" sz="3600" b="1" i="1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𝟏</m:t>
                                  </m:r>
                                </m:den>
                              </m:f>
                            </m:oMath>
                          </a14:m>
                          <a:r>
                            <a:rPr lang="ru-RU" sz="3600" dirty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  </a:t>
                          </a:r>
                          <a:r>
                            <a:rPr lang="ru-RU" sz="3600" dirty="0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=        </a:t>
                          </a:r>
                          <a:r>
                            <a:rPr lang="ru-RU" sz="3600" dirty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 </a:t>
                          </a:r>
                          <a:endParaRPr lang="ru-RU" sz="3600" dirty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599077046"/>
                      </a:ext>
                    </a:extLst>
                  </a:tr>
                  <a:tr h="170180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effectLst/>
                            </a:rPr>
                            <a:t> </a:t>
                          </a:r>
                          <a:endParaRPr lang="ru-RU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822104325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3" name="Таблица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57591346"/>
                  </p:ext>
                </p:extLst>
              </p:nvPr>
            </p:nvGraphicFramePr>
            <p:xfrm>
              <a:off x="0" y="1976862"/>
              <a:ext cx="9144000" cy="1611631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9144000">
                      <a:extLst>
                        <a:ext uri="{9D8B030D-6E8A-4147-A177-3AD203B41FA5}">
                          <a16:colId xmlns:a16="http://schemas.microsoft.com/office/drawing/2014/main" val="2683278701"/>
                        </a:ext>
                      </a:extLst>
                    </a:gridCol>
                  </a:tblGrid>
                  <a:tr h="1432243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133" t="-424" r="-333" b="-1313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99077046"/>
                      </a:ext>
                    </a:extLst>
                  </a:tr>
                  <a:tr h="179388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effectLst/>
                            </a:rPr>
                            <a:t> </a:t>
                          </a:r>
                          <a:endParaRPr lang="ru-RU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822104325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30448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3" name="Таблица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62370822"/>
                  </p:ext>
                </p:extLst>
              </p:nvPr>
            </p:nvGraphicFramePr>
            <p:xfrm>
              <a:off x="0" y="1976862"/>
              <a:ext cx="9144000" cy="2184210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9144000">
                      <a:extLst>
                        <a:ext uri="{9D8B030D-6E8A-4147-A177-3AD203B41FA5}">
                          <a16:colId xmlns:a16="http://schemas.microsoft.com/office/drawing/2014/main" val="2683278701"/>
                        </a:ext>
                      </a:extLst>
                    </a:gridCol>
                  </a:tblGrid>
                  <a:tr h="8763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3600" dirty="0" smtClean="0">
                              <a:effectLst/>
                            </a:rPr>
                            <a:t> </a:t>
                          </a: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3600" dirty="0" smtClean="0">
                              <a:solidFill>
                                <a:srgbClr val="FF0000"/>
                              </a:solidFill>
                              <a:effectLst/>
                            </a:rPr>
                            <a:t>1,354 </a:t>
                          </a:r>
                          <a:r>
                            <a:rPr lang="ru-RU" sz="3600" dirty="0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* 1000 =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360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</m:ctrlPr>
                                </m:fPr>
                                <m:num>
                                  <m:r>
                                    <a:rPr lang="ru-RU" sz="3600" b="1" i="0" smtClean="0">
                                      <a:solidFill>
                                        <a:srgbClr val="FF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𝟏𝟑𝟓𝟒</m:t>
                                  </m:r>
                                </m:num>
                                <m:den>
                                  <m:r>
                                    <a:rPr lang="ru-RU" sz="3600" b="1" i="1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𝟏𝟎𝟎𝟎</m:t>
                                  </m:r>
                                </m:den>
                              </m:f>
                            </m:oMath>
                          </a14:m>
                          <a:r>
                            <a:rPr lang="ru-RU" sz="3600" dirty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 *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3600" b="1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</m:ctrlPr>
                                </m:fPr>
                                <m:num>
                                  <m:r>
                                    <a:rPr lang="ru-RU" sz="3600" b="1" i="1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𝟏𝟎</m:t>
                                  </m:r>
                                  <m:r>
                                    <a:rPr lang="ru-RU" sz="3600" b="1" i="1" smtClean="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𝟎𝟎</m:t>
                                  </m:r>
                                </m:num>
                                <m:den>
                                  <m:r>
                                    <a:rPr lang="ru-RU" sz="3600" b="1" i="1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𝟏</m:t>
                                  </m:r>
                                </m:den>
                              </m:f>
                            </m:oMath>
                          </a14:m>
                          <a:r>
                            <a:rPr lang="ru-RU" sz="3600" dirty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 =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360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</m:ctrlPr>
                                </m:fPr>
                                <m:num>
                                  <m:r>
                                    <a:rPr lang="ru-RU" sz="360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 </m:t>
                                  </m:r>
                                  <m:r>
                                    <a:rPr lang="ru-RU" sz="3600" b="1" i="0" smtClean="0">
                                      <a:solidFill>
                                        <a:srgbClr val="FF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𝟏𝟑𝟓𝟒</m:t>
                                  </m:r>
                                  <m:r>
                                    <a:rPr lang="ru-RU" sz="360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 </m:t>
                                  </m:r>
                                </m:num>
                                <m:den>
                                  <m:r>
                                    <a:rPr lang="ru-RU" sz="3600" b="1" i="1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𝟏</m:t>
                                  </m:r>
                                </m:den>
                              </m:f>
                            </m:oMath>
                          </a14:m>
                          <a:r>
                            <a:rPr lang="ru-RU" sz="3600" dirty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  </a:t>
                          </a:r>
                          <a:r>
                            <a:rPr lang="ru-RU" sz="3600" dirty="0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=</a:t>
                          </a:r>
                          <a:r>
                            <a:rPr lang="ru-RU" sz="3600" dirty="0" smtClean="0">
                              <a:solidFill>
                                <a:srgbClr val="FF0000"/>
                              </a:solidFill>
                              <a:effectLst/>
                            </a:rPr>
                            <a:t>1354</a:t>
                          </a:r>
                          <a:endParaRPr lang="ru-RU" sz="3600" dirty="0">
                            <a:solidFill>
                              <a:srgbClr val="FF0000"/>
                            </a:solidFill>
                            <a:effectLst/>
                          </a:endParaRPr>
                        </a:p>
                        <a:p>
                          <a:pPr algn="l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3600" dirty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 </a:t>
                          </a:r>
                          <a:endParaRPr lang="ru-RU" sz="3600" dirty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599077046"/>
                      </a:ext>
                    </a:extLst>
                  </a:tr>
                  <a:tr h="170180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effectLst/>
                            </a:rPr>
                            <a:t> </a:t>
                          </a:r>
                          <a:endParaRPr lang="ru-RU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822104325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3" name="Таблица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62370822"/>
                  </p:ext>
                </p:extLst>
              </p:nvPr>
            </p:nvGraphicFramePr>
            <p:xfrm>
              <a:off x="0" y="1976862"/>
              <a:ext cx="9144000" cy="2184210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9144000">
                      <a:extLst>
                        <a:ext uri="{9D8B030D-6E8A-4147-A177-3AD203B41FA5}">
                          <a16:colId xmlns:a16="http://schemas.microsoft.com/office/drawing/2014/main" val="2683278701"/>
                        </a:ext>
                      </a:extLst>
                    </a:gridCol>
                  </a:tblGrid>
                  <a:tr h="2004822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133" t="-303" r="-333" b="-939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99077046"/>
                      </a:ext>
                    </a:extLst>
                  </a:tr>
                  <a:tr h="179388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effectLst/>
                            </a:rPr>
                            <a:t> </a:t>
                          </a:r>
                          <a:endParaRPr lang="ru-RU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822104325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4" name="Подзаголовок 2"/>
          <p:cNvSpPr txBox="1">
            <a:spLocks/>
          </p:cNvSpPr>
          <p:nvPr/>
        </p:nvSpPr>
        <p:spPr>
          <a:xfrm>
            <a:off x="582196" y="4153134"/>
            <a:ext cx="7970369" cy="11699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8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1354 </a:t>
            </a:r>
            <a:r>
              <a:rPr lang="ru-RU" sz="8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(км)</a:t>
            </a:r>
            <a:endParaRPr lang="ru-RU" sz="8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7015" y="5323088"/>
            <a:ext cx="859867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расстояние </a:t>
            </a:r>
            <a:r>
              <a:rPr lang="ru-RU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от дома </a:t>
            </a:r>
            <a:r>
              <a:rPr lang="ru-RU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Артёма до дома </a:t>
            </a:r>
          </a:p>
          <a:p>
            <a:pPr algn="ctr"/>
            <a:r>
              <a:rPr lang="ru-RU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его </a:t>
            </a:r>
            <a:r>
              <a:rPr lang="ru-RU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бабушки в </a:t>
            </a:r>
            <a:r>
              <a:rPr lang="ru-RU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г.Ачинске</a:t>
            </a:r>
            <a:endParaRPr lang="ru-RU" sz="3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80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9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9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3167081"/>
              </p:ext>
            </p:extLst>
          </p:nvPr>
        </p:nvGraphicFramePr>
        <p:xfrm>
          <a:off x="333530" y="2324258"/>
          <a:ext cx="8442538" cy="2282825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28788">
                  <a:extLst>
                    <a:ext uri="{9D8B030D-6E8A-4147-A177-3AD203B41FA5}">
                      <a16:colId xmlns:a16="http://schemas.microsoft.com/office/drawing/2014/main" val="2872900868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3100584186"/>
                    </a:ext>
                  </a:extLst>
                </a:gridCol>
                <a:gridCol w="247016">
                  <a:extLst>
                    <a:ext uri="{9D8B030D-6E8A-4147-A177-3AD203B41FA5}">
                      <a16:colId xmlns:a16="http://schemas.microsoft.com/office/drawing/2014/main" val="1089287432"/>
                    </a:ext>
                  </a:extLst>
                </a:gridCol>
                <a:gridCol w="247016">
                  <a:extLst>
                    <a:ext uri="{9D8B030D-6E8A-4147-A177-3AD203B41FA5}">
                      <a16:colId xmlns:a16="http://schemas.microsoft.com/office/drawing/2014/main" val="4160909324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4213268625"/>
                    </a:ext>
                  </a:extLst>
                </a:gridCol>
                <a:gridCol w="247016">
                  <a:extLst>
                    <a:ext uri="{9D8B030D-6E8A-4147-A177-3AD203B41FA5}">
                      <a16:colId xmlns:a16="http://schemas.microsoft.com/office/drawing/2014/main" val="3695937693"/>
                    </a:ext>
                  </a:extLst>
                </a:gridCol>
                <a:gridCol w="247016">
                  <a:extLst>
                    <a:ext uri="{9D8B030D-6E8A-4147-A177-3AD203B41FA5}">
                      <a16:colId xmlns:a16="http://schemas.microsoft.com/office/drawing/2014/main" val="1481219455"/>
                    </a:ext>
                  </a:extLst>
                </a:gridCol>
                <a:gridCol w="247016">
                  <a:extLst>
                    <a:ext uri="{9D8B030D-6E8A-4147-A177-3AD203B41FA5}">
                      <a16:colId xmlns:a16="http://schemas.microsoft.com/office/drawing/2014/main" val="3226810480"/>
                    </a:ext>
                  </a:extLst>
                </a:gridCol>
                <a:gridCol w="254000">
                  <a:extLst>
                    <a:ext uri="{9D8B030D-6E8A-4147-A177-3AD203B41FA5}">
                      <a16:colId xmlns:a16="http://schemas.microsoft.com/office/drawing/2014/main" val="2708585442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2745869296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966510783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59068258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4109980231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2969250618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3780026121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2546376061"/>
                    </a:ext>
                  </a:extLst>
                </a:gridCol>
                <a:gridCol w="254000">
                  <a:extLst>
                    <a:ext uri="{9D8B030D-6E8A-4147-A177-3AD203B41FA5}">
                      <a16:colId xmlns:a16="http://schemas.microsoft.com/office/drawing/2014/main" val="959054829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3977418191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3029610822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3306079067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2341033654"/>
                    </a:ext>
                  </a:extLst>
                </a:gridCol>
                <a:gridCol w="254000">
                  <a:extLst>
                    <a:ext uri="{9D8B030D-6E8A-4147-A177-3AD203B41FA5}">
                      <a16:colId xmlns:a16="http://schemas.microsoft.com/office/drawing/2014/main" val="1855042825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3955574368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3793817459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2916034829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3690653491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1361279314"/>
                    </a:ext>
                  </a:extLst>
                </a:gridCol>
                <a:gridCol w="254000">
                  <a:extLst>
                    <a:ext uri="{9D8B030D-6E8A-4147-A177-3AD203B41FA5}">
                      <a16:colId xmlns:a16="http://schemas.microsoft.com/office/drawing/2014/main" val="2079561697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2693537316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1096607388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3968534354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2011978758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3302520146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1273199592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809872384"/>
                    </a:ext>
                  </a:extLst>
                </a:gridCol>
              </a:tblGrid>
              <a:tr h="3533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2084927"/>
                  </a:ext>
                </a:extLst>
              </a:tr>
              <a:tr h="353380">
                <a:tc>
                  <a:txBody>
                    <a:bodyPr/>
                    <a:lstStyle/>
                    <a:p>
                      <a:endParaRPr lang="ru-RU" sz="2800" b="1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b="1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b="1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b="1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b="1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1003233"/>
                  </a:ext>
                </a:extLst>
              </a:tr>
              <a:tr h="369742">
                <a:tc>
                  <a:txBody>
                    <a:bodyPr/>
                    <a:lstStyle/>
                    <a:p>
                      <a:endParaRPr lang="ru-RU" sz="2800" b="1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b="1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,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*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just" defTabSz="6858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ru-RU" sz="2800" b="1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just" defTabSz="6858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ru-RU" sz="2800" b="1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=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*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just" defTabSz="6858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ru-RU" sz="2800" b="1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</a:rPr>
                        <a:t>=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b="1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b="1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b="1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8722890"/>
                  </a:ext>
                </a:extLst>
              </a:tr>
              <a:tr h="353380">
                <a:tc>
                  <a:txBody>
                    <a:bodyPr/>
                    <a:lstStyle/>
                    <a:p>
                      <a:endParaRPr lang="ru-RU" sz="2800" b="1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b="1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b="1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b="1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b="1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b="1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just" defTabSz="6858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2800" b="1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b="1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b="1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049926"/>
                  </a:ext>
                </a:extLst>
              </a:tr>
              <a:tr h="3533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6012330"/>
                  </a:ext>
                </a:extLst>
              </a:tr>
            </a:tbl>
          </a:graphicData>
        </a:graphic>
      </p:graphicFrame>
      <p:cxnSp>
        <p:nvCxnSpPr>
          <p:cNvPr id="9" name="Прямая соединительная линия 8"/>
          <p:cNvCxnSpPr/>
          <p:nvPr/>
        </p:nvCxnSpPr>
        <p:spPr>
          <a:xfrm flipV="1">
            <a:off x="3516236" y="3448834"/>
            <a:ext cx="991226" cy="1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6009182" y="3455860"/>
            <a:ext cx="922365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4753222" y="3428651"/>
            <a:ext cx="949078" cy="4368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74566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одзаголовок 2"/>
          <p:cNvSpPr txBox="1">
            <a:spLocks/>
          </p:cNvSpPr>
          <p:nvPr/>
        </p:nvSpPr>
        <p:spPr>
          <a:xfrm>
            <a:off x="522277" y="5032708"/>
            <a:ext cx="7970369" cy="11699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8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1354 (км)</a:t>
            </a:r>
            <a:endParaRPr lang="ru-RU" sz="8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0954853"/>
              </p:ext>
            </p:extLst>
          </p:nvPr>
        </p:nvGraphicFramePr>
        <p:xfrm>
          <a:off x="333530" y="2324258"/>
          <a:ext cx="8442538" cy="2282825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28788">
                  <a:extLst>
                    <a:ext uri="{9D8B030D-6E8A-4147-A177-3AD203B41FA5}">
                      <a16:colId xmlns:a16="http://schemas.microsoft.com/office/drawing/2014/main" val="2872900868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3100584186"/>
                    </a:ext>
                  </a:extLst>
                </a:gridCol>
                <a:gridCol w="247016">
                  <a:extLst>
                    <a:ext uri="{9D8B030D-6E8A-4147-A177-3AD203B41FA5}">
                      <a16:colId xmlns:a16="http://schemas.microsoft.com/office/drawing/2014/main" val="1089287432"/>
                    </a:ext>
                  </a:extLst>
                </a:gridCol>
                <a:gridCol w="247016">
                  <a:extLst>
                    <a:ext uri="{9D8B030D-6E8A-4147-A177-3AD203B41FA5}">
                      <a16:colId xmlns:a16="http://schemas.microsoft.com/office/drawing/2014/main" val="4160909324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4213268625"/>
                    </a:ext>
                  </a:extLst>
                </a:gridCol>
                <a:gridCol w="247016">
                  <a:extLst>
                    <a:ext uri="{9D8B030D-6E8A-4147-A177-3AD203B41FA5}">
                      <a16:colId xmlns:a16="http://schemas.microsoft.com/office/drawing/2014/main" val="3695937693"/>
                    </a:ext>
                  </a:extLst>
                </a:gridCol>
                <a:gridCol w="247016">
                  <a:extLst>
                    <a:ext uri="{9D8B030D-6E8A-4147-A177-3AD203B41FA5}">
                      <a16:colId xmlns:a16="http://schemas.microsoft.com/office/drawing/2014/main" val="1481219455"/>
                    </a:ext>
                  </a:extLst>
                </a:gridCol>
                <a:gridCol w="247016">
                  <a:extLst>
                    <a:ext uri="{9D8B030D-6E8A-4147-A177-3AD203B41FA5}">
                      <a16:colId xmlns:a16="http://schemas.microsoft.com/office/drawing/2014/main" val="3226810480"/>
                    </a:ext>
                  </a:extLst>
                </a:gridCol>
                <a:gridCol w="254000">
                  <a:extLst>
                    <a:ext uri="{9D8B030D-6E8A-4147-A177-3AD203B41FA5}">
                      <a16:colId xmlns:a16="http://schemas.microsoft.com/office/drawing/2014/main" val="2708585442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2745869296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966510783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59068258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4109980231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2969250618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3780026121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2546376061"/>
                    </a:ext>
                  </a:extLst>
                </a:gridCol>
                <a:gridCol w="254000">
                  <a:extLst>
                    <a:ext uri="{9D8B030D-6E8A-4147-A177-3AD203B41FA5}">
                      <a16:colId xmlns:a16="http://schemas.microsoft.com/office/drawing/2014/main" val="959054829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3977418191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3029610822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3306079067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2341033654"/>
                    </a:ext>
                  </a:extLst>
                </a:gridCol>
                <a:gridCol w="254000">
                  <a:extLst>
                    <a:ext uri="{9D8B030D-6E8A-4147-A177-3AD203B41FA5}">
                      <a16:colId xmlns:a16="http://schemas.microsoft.com/office/drawing/2014/main" val="1855042825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3955574368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3793817459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2916034829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3690653491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1361279314"/>
                    </a:ext>
                  </a:extLst>
                </a:gridCol>
                <a:gridCol w="254000">
                  <a:extLst>
                    <a:ext uri="{9D8B030D-6E8A-4147-A177-3AD203B41FA5}">
                      <a16:colId xmlns:a16="http://schemas.microsoft.com/office/drawing/2014/main" val="2079561697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2693537316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1096607388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3968534354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2011978758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3302520146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1273199592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809872384"/>
                    </a:ext>
                  </a:extLst>
                </a:gridCol>
              </a:tblGrid>
              <a:tr h="3533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2084927"/>
                  </a:ext>
                </a:extLst>
              </a:tr>
              <a:tr h="353380">
                <a:tc>
                  <a:txBody>
                    <a:bodyPr/>
                    <a:lstStyle/>
                    <a:p>
                      <a:endParaRPr lang="ru-RU" sz="2800" b="1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b="1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b="1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b="1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b="1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1003233"/>
                  </a:ext>
                </a:extLst>
              </a:tr>
              <a:tr h="369742">
                <a:tc>
                  <a:txBody>
                    <a:bodyPr/>
                    <a:lstStyle/>
                    <a:p>
                      <a:endParaRPr lang="ru-RU" sz="2800" b="1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b="1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,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*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just" defTabSz="6858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ru-RU" sz="2800" b="1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just" defTabSz="6858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ru-RU" sz="2800" b="1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=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*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just" defTabSz="6858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ru-RU" sz="2800" b="1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</a:rPr>
                        <a:t>=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b="1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b="1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b="1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8722890"/>
                  </a:ext>
                </a:extLst>
              </a:tr>
              <a:tr h="353380">
                <a:tc>
                  <a:txBody>
                    <a:bodyPr/>
                    <a:lstStyle/>
                    <a:p>
                      <a:endParaRPr lang="ru-RU" sz="2800" b="1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b="1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b="1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b="1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b="1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b="1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just" defTabSz="6858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2800" b="1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b="1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b="1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049926"/>
                  </a:ext>
                </a:extLst>
              </a:tr>
              <a:tr h="3533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6012330"/>
                  </a:ext>
                </a:extLst>
              </a:tr>
            </a:tbl>
          </a:graphicData>
        </a:graphic>
      </p:graphicFrame>
      <p:cxnSp>
        <p:nvCxnSpPr>
          <p:cNvPr id="9" name="Прямая соединительная линия 8"/>
          <p:cNvCxnSpPr/>
          <p:nvPr/>
        </p:nvCxnSpPr>
        <p:spPr>
          <a:xfrm flipV="1">
            <a:off x="3516236" y="3448834"/>
            <a:ext cx="991226" cy="1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6009182" y="3455860"/>
            <a:ext cx="922365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4753222" y="3428651"/>
            <a:ext cx="949078" cy="4368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61464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9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9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184725" y="1425687"/>
            <a:ext cx="8959273" cy="14098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4000" b="1" dirty="0" smtClean="0">
                <a:solidFill>
                  <a:srgbClr val="006FA6"/>
                </a:solidFill>
                <a:latin typeface="+mn-lt"/>
              </a:rPr>
              <a:t>Тема урока: </a:t>
            </a:r>
            <a:r>
              <a:rPr lang="ru-RU" sz="4000" b="1" dirty="0">
                <a:solidFill>
                  <a:srgbClr val="006FA6"/>
                </a:solidFill>
                <a:latin typeface="+mn-lt"/>
              </a:rPr>
              <a:t/>
            </a:r>
            <a:br>
              <a:rPr lang="ru-RU" sz="4000" b="1" dirty="0">
                <a:solidFill>
                  <a:srgbClr val="006FA6"/>
                </a:solidFill>
                <a:latin typeface="+mn-lt"/>
              </a:rPr>
            </a:br>
            <a:endParaRPr lang="ru-RU" sz="4000" b="1" dirty="0">
              <a:solidFill>
                <a:srgbClr val="006FA6"/>
              </a:solidFill>
              <a:latin typeface="+mn-lt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84721" y="3731490"/>
            <a:ext cx="8959273" cy="19613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4000" b="1" dirty="0" smtClean="0">
                <a:solidFill>
                  <a:srgbClr val="006FA6"/>
                </a:solidFill>
                <a:latin typeface="+mn-lt"/>
              </a:rPr>
              <a:t>Научиться умножать десятичные дроби </a:t>
            </a:r>
            <a:r>
              <a:rPr lang="ru-RU" sz="4000" b="1" dirty="0">
                <a:solidFill>
                  <a:srgbClr val="006FA6"/>
                </a:solidFill>
                <a:latin typeface="+mn-lt"/>
              </a:rPr>
              <a:t>на 10, 100, </a:t>
            </a:r>
            <a:r>
              <a:rPr lang="ru-RU" sz="4000" b="1" dirty="0" smtClean="0">
                <a:solidFill>
                  <a:srgbClr val="006FA6"/>
                </a:solidFill>
                <a:latin typeface="+mn-lt"/>
              </a:rPr>
              <a:t>1000 и </a:t>
            </a:r>
            <a:r>
              <a:rPr lang="ru-RU" sz="4000" b="1" dirty="0">
                <a:solidFill>
                  <a:srgbClr val="006FA6"/>
                </a:solidFill>
                <a:latin typeface="+mn-lt"/>
              </a:rPr>
              <a:t>т.д.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84727" y="1773381"/>
            <a:ext cx="8959273" cy="1855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4000" b="1" dirty="0" smtClean="0">
                <a:solidFill>
                  <a:srgbClr val="006FA6"/>
                </a:solidFill>
                <a:latin typeface="+mn-lt"/>
              </a:rPr>
              <a:t>Умножение десятичных </a:t>
            </a:r>
            <a:r>
              <a:rPr lang="ru-RU" sz="4000" b="1" dirty="0">
                <a:solidFill>
                  <a:srgbClr val="006FA6"/>
                </a:solidFill>
                <a:latin typeface="+mn-lt"/>
              </a:rPr>
              <a:t>дробей </a:t>
            </a:r>
            <a:endParaRPr lang="ru-RU" sz="4000" b="1" dirty="0" smtClean="0">
              <a:solidFill>
                <a:srgbClr val="006FA6"/>
              </a:solidFill>
              <a:latin typeface="+mn-lt"/>
            </a:endParaRPr>
          </a:p>
          <a:p>
            <a:pPr algn="ctr"/>
            <a:r>
              <a:rPr lang="ru-RU" sz="4000" b="1" dirty="0" smtClean="0">
                <a:solidFill>
                  <a:srgbClr val="006FA6"/>
                </a:solidFill>
                <a:latin typeface="+mn-lt"/>
              </a:rPr>
              <a:t>на </a:t>
            </a:r>
            <a:r>
              <a:rPr lang="ru-RU" sz="4000" b="1" dirty="0">
                <a:solidFill>
                  <a:srgbClr val="006FA6"/>
                </a:solidFill>
                <a:latin typeface="+mn-lt"/>
              </a:rPr>
              <a:t>10, 100, 1000 и т.д.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84724" y="3373226"/>
            <a:ext cx="8959273" cy="15946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4000" b="1" dirty="0" smtClean="0">
                <a:solidFill>
                  <a:srgbClr val="006FA6"/>
                </a:solidFill>
                <a:latin typeface="+mn-lt"/>
              </a:rPr>
              <a:t>Цель урока: </a:t>
            </a:r>
            <a:r>
              <a:rPr lang="ru-RU" sz="4000" b="1" dirty="0">
                <a:solidFill>
                  <a:srgbClr val="006FA6"/>
                </a:solidFill>
                <a:latin typeface="+mn-lt"/>
              </a:rPr>
              <a:t/>
            </a:r>
            <a:br>
              <a:rPr lang="ru-RU" sz="4000" b="1" dirty="0">
                <a:solidFill>
                  <a:srgbClr val="006FA6"/>
                </a:solidFill>
                <a:latin typeface="+mn-lt"/>
              </a:rPr>
            </a:br>
            <a:endParaRPr lang="ru-RU" sz="4000" b="1" dirty="0">
              <a:solidFill>
                <a:srgbClr val="006FA6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47146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одзаголовок 2"/>
          <p:cNvSpPr txBox="1">
            <a:spLocks/>
          </p:cNvSpPr>
          <p:nvPr/>
        </p:nvSpPr>
        <p:spPr>
          <a:xfrm>
            <a:off x="284467" y="887400"/>
            <a:ext cx="8617486" cy="12551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6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6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354 (км)*10=13</a:t>
            </a:r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6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54 (км)</a:t>
            </a:r>
            <a:endParaRPr lang="ru-RU" sz="60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одзаголовок 2"/>
          <p:cNvSpPr txBox="1">
            <a:spLocks/>
          </p:cNvSpPr>
          <p:nvPr/>
        </p:nvSpPr>
        <p:spPr>
          <a:xfrm>
            <a:off x="88447" y="2713957"/>
            <a:ext cx="8990398" cy="12977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6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6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354 (км)*100=135</a:t>
            </a:r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6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 (км)</a:t>
            </a:r>
            <a:endParaRPr lang="ru-RU" sz="60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одзаголовок 2"/>
          <p:cNvSpPr txBox="1">
            <a:spLocks/>
          </p:cNvSpPr>
          <p:nvPr/>
        </p:nvSpPr>
        <p:spPr>
          <a:xfrm>
            <a:off x="0" y="4583097"/>
            <a:ext cx="9078844" cy="12977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6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6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354 (км)*1000=1354 (км)</a:t>
            </a:r>
            <a:endParaRPr lang="ru-RU" sz="60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725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5490" y="814192"/>
            <a:ext cx="5012760" cy="4835756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522278" y="699379"/>
            <a:ext cx="3323212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Расстояние 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от дома Артёма до дома его друга Максима, который проживает в селе Явлено-Покровка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Павлоградского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района в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10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раз 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больше.</a:t>
            </a:r>
          </a:p>
          <a:p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Найдём это расстояние.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8" name="Подзаголовок 2"/>
          <p:cNvSpPr txBox="1">
            <a:spLocks/>
          </p:cNvSpPr>
          <p:nvPr/>
        </p:nvSpPr>
        <p:spPr>
          <a:xfrm>
            <a:off x="522278" y="5531472"/>
            <a:ext cx="7970369" cy="11699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8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1,354 (км)*10</a:t>
            </a:r>
            <a:endParaRPr lang="ru-RU" sz="8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547492" y="106075"/>
            <a:ext cx="6753387" cy="5933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>
              <a:lnSpc>
                <a:spcPct val="107000"/>
              </a:lnSpc>
              <a:spcAft>
                <a:spcPts val="300"/>
              </a:spcAft>
            </a:pPr>
            <a:r>
              <a:rPr lang="ru-RU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Задание </a:t>
            </a:r>
            <a:r>
              <a:rPr lang="ru-RU" sz="32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№1 </a:t>
            </a:r>
            <a:r>
              <a:rPr lang="ru-RU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«Найди </a:t>
            </a:r>
            <a:r>
              <a:rPr lang="ru-RU" sz="32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расстояние»</a:t>
            </a:r>
            <a:endParaRPr lang="ru-RU" sz="3200" dirty="0">
              <a:solidFill>
                <a:schemeClr val="accent5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878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9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9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613776" y="2546323"/>
            <a:ext cx="7991605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4000" b="1" dirty="0">
                <a:solidFill>
                  <a:srgbClr val="006FA6"/>
                </a:solidFill>
                <a:latin typeface="+mn-lt"/>
              </a:rPr>
              <a:t>Чтобы умножить десятичную дробь на 10, 100, 1000 и т.д., нужно перенести в этой дроби запятую на столько знаков вправо, сколько нулей содержится в множителе</a:t>
            </a:r>
          </a:p>
        </p:txBody>
      </p:sp>
    </p:spTree>
    <p:extLst>
      <p:ext uri="{BB962C8B-B14F-4D97-AF65-F5344CB8AC3E}">
        <p14:creationId xmlns:p14="http://schemas.microsoft.com/office/powerpoint/2010/main" val="2972804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2295491"/>
              </p:ext>
            </p:extLst>
          </p:nvPr>
        </p:nvGraphicFramePr>
        <p:xfrm>
          <a:off x="261113" y="2387598"/>
          <a:ext cx="4322264" cy="282171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69475">
                  <a:extLst>
                    <a:ext uri="{9D8B030D-6E8A-4147-A177-3AD203B41FA5}">
                      <a16:colId xmlns:a16="http://schemas.microsoft.com/office/drawing/2014/main" val="9019547"/>
                    </a:ext>
                  </a:extLst>
                </a:gridCol>
                <a:gridCol w="289917">
                  <a:extLst>
                    <a:ext uri="{9D8B030D-6E8A-4147-A177-3AD203B41FA5}">
                      <a16:colId xmlns:a16="http://schemas.microsoft.com/office/drawing/2014/main" val="1218922633"/>
                    </a:ext>
                  </a:extLst>
                </a:gridCol>
                <a:gridCol w="290945">
                  <a:extLst>
                    <a:ext uri="{9D8B030D-6E8A-4147-A177-3AD203B41FA5}">
                      <a16:colId xmlns:a16="http://schemas.microsoft.com/office/drawing/2014/main" val="2110715782"/>
                    </a:ext>
                  </a:extLst>
                </a:gridCol>
                <a:gridCol w="290945">
                  <a:extLst>
                    <a:ext uri="{9D8B030D-6E8A-4147-A177-3AD203B41FA5}">
                      <a16:colId xmlns:a16="http://schemas.microsoft.com/office/drawing/2014/main" val="1226055572"/>
                    </a:ext>
                  </a:extLst>
                </a:gridCol>
                <a:gridCol w="269475">
                  <a:extLst>
                    <a:ext uri="{9D8B030D-6E8A-4147-A177-3AD203B41FA5}">
                      <a16:colId xmlns:a16="http://schemas.microsoft.com/office/drawing/2014/main" val="1919840889"/>
                    </a:ext>
                  </a:extLst>
                </a:gridCol>
                <a:gridCol w="290945">
                  <a:extLst>
                    <a:ext uri="{9D8B030D-6E8A-4147-A177-3AD203B41FA5}">
                      <a16:colId xmlns:a16="http://schemas.microsoft.com/office/drawing/2014/main" val="3017606326"/>
                    </a:ext>
                  </a:extLst>
                </a:gridCol>
                <a:gridCol w="290945">
                  <a:extLst>
                    <a:ext uri="{9D8B030D-6E8A-4147-A177-3AD203B41FA5}">
                      <a16:colId xmlns:a16="http://schemas.microsoft.com/office/drawing/2014/main" val="2361499861"/>
                    </a:ext>
                  </a:extLst>
                </a:gridCol>
                <a:gridCol w="290945">
                  <a:extLst>
                    <a:ext uri="{9D8B030D-6E8A-4147-A177-3AD203B41FA5}">
                      <a16:colId xmlns:a16="http://schemas.microsoft.com/office/drawing/2014/main" val="434788939"/>
                    </a:ext>
                  </a:extLst>
                </a:gridCol>
                <a:gridCol w="299170">
                  <a:extLst>
                    <a:ext uri="{9D8B030D-6E8A-4147-A177-3AD203B41FA5}">
                      <a16:colId xmlns:a16="http://schemas.microsoft.com/office/drawing/2014/main" val="2555984764"/>
                    </a:ext>
                  </a:extLst>
                </a:gridCol>
                <a:gridCol w="289917">
                  <a:extLst>
                    <a:ext uri="{9D8B030D-6E8A-4147-A177-3AD203B41FA5}">
                      <a16:colId xmlns:a16="http://schemas.microsoft.com/office/drawing/2014/main" val="120727386"/>
                    </a:ext>
                  </a:extLst>
                </a:gridCol>
                <a:gridCol w="289917">
                  <a:extLst>
                    <a:ext uri="{9D8B030D-6E8A-4147-A177-3AD203B41FA5}">
                      <a16:colId xmlns:a16="http://schemas.microsoft.com/office/drawing/2014/main" val="733278421"/>
                    </a:ext>
                  </a:extLst>
                </a:gridCol>
                <a:gridCol w="289917">
                  <a:extLst>
                    <a:ext uri="{9D8B030D-6E8A-4147-A177-3AD203B41FA5}">
                      <a16:colId xmlns:a16="http://schemas.microsoft.com/office/drawing/2014/main" val="3023597205"/>
                    </a:ext>
                  </a:extLst>
                </a:gridCol>
                <a:gridCol w="289917">
                  <a:extLst>
                    <a:ext uri="{9D8B030D-6E8A-4147-A177-3AD203B41FA5}">
                      <a16:colId xmlns:a16="http://schemas.microsoft.com/office/drawing/2014/main" val="2523008036"/>
                    </a:ext>
                  </a:extLst>
                </a:gridCol>
                <a:gridCol w="289917">
                  <a:extLst>
                    <a:ext uri="{9D8B030D-6E8A-4147-A177-3AD203B41FA5}">
                      <a16:colId xmlns:a16="http://schemas.microsoft.com/office/drawing/2014/main" val="1537515753"/>
                    </a:ext>
                  </a:extLst>
                </a:gridCol>
                <a:gridCol w="289917">
                  <a:extLst>
                    <a:ext uri="{9D8B030D-6E8A-4147-A177-3AD203B41FA5}">
                      <a16:colId xmlns:a16="http://schemas.microsoft.com/office/drawing/2014/main" val="3704972908"/>
                    </a:ext>
                  </a:extLst>
                </a:gridCol>
              </a:tblGrid>
              <a:tr h="47028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 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 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 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 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 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 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 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 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 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 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 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 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 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 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 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4489815"/>
                  </a:ext>
                </a:extLst>
              </a:tr>
              <a:tr h="47028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 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effectLst/>
                        </a:rPr>
                        <a:t> 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5214095"/>
                  </a:ext>
                </a:extLst>
              </a:tr>
              <a:tr h="47028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 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effectLst/>
                        </a:rPr>
                        <a:t> 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8107270"/>
                  </a:ext>
                </a:extLst>
              </a:tr>
              <a:tr h="47028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 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</a:rPr>
                        <a:t> 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4836553"/>
                  </a:ext>
                </a:extLst>
              </a:tr>
              <a:tr h="47028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 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</a:rPr>
                        <a:t> 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418756"/>
                  </a:ext>
                </a:extLst>
              </a:tr>
              <a:tr h="47028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effectLst/>
                        </a:rPr>
                        <a:t> 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effectLst/>
                        </a:rPr>
                        <a:t> 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effectLst/>
                        </a:rPr>
                        <a:t> 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effectLst/>
                        </a:rPr>
                        <a:t> 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effectLst/>
                        </a:rPr>
                        <a:t> 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effectLst/>
                        </a:rPr>
                        <a:t> 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effectLst/>
                        </a:rPr>
                        <a:t> 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effectLst/>
                        </a:rPr>
                        <a:t> 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effectLst/>
                        </a:rPr>
                        <a:t> 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</a:rPr>
                        <a:t> 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</a:rPr>
                        <a:t> 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</a:rPr>
                        <a:t> 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</a:rPr>
                        <a:t> 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</a:rPr>
                        <a:t> 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8153349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125943" y="1551708"/>
            <a:ext cx="8959273" cy="8358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         НЕВЕРНО                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     </a:t>
            </a:r>
            <a:r>
              <a:rPr lang="ru-RU" sz="4000" b="1" dirty="0" smtClean="0">
                <a:solidFill>
                  <a:srgbClr val="00B050"/>
                </a:solidFill>
                <a:latin typeface="+mn-lt"/>
              </a:rPr>
              <a:t>ВЕРНО</a:t>
            </a:r>
            <a:endParaRPr lang="ru-RU" sz="4000" b="1" dirty="0">
              <a:solidFill>
                <a:srgbClr val="00B050"/>
              </a:solidFill>
              <a:latin typeface="+mn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59394" y="371379"/>
            <a:ext cx="6121740" cy="5933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>
              <a:lnSpc>
                <a:spcPct val="107000"/>
              </a:lnSpc>
              <a:spcAft>
                <a:spcPts val="300"/>
              </a:spcAft>
            </a:pPr>
            <a:r>
              <a:rPr lang="ru-RU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Задание №5 «Найди ошибку»</a:t>
            </a:r>
            <a:endParaRPr lang="ru-RU" sz="3200" dirty="0">
              <a:solidFill>
                <a:schemeClr val="accent5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6515"/>
              </p:ext>
            </p:extLst>
          </p:nvPr>
        </p:nvGraphicFramePr>
        <p:xfrm>
          <a:off x="4605579" y="2387598"/>
          <a:ext cx="4274304" cy="94057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89917">
                  <a:extLst>
                    <a:ext uri="{9D8B030D-6E8A-4147-A177-3AD203B41FA5}">
                      <a16:colId xmlns:a16="http://schemas.microsoft.com/office/drawing/2014/main" val="579003260"/>
                    </a:ext>
                  </a:extLst>
                </a:gridCol>
                <a:gridCol w="299170">
                  <a:extLst>
                    <a:ext uri="{9D8B030D-6E8A-4147-A177-3AD203B41FA5}">
                      <a16:colId xmlns:a16="http://schemas.microsoft.com/office/drawing/2014/main" val="2410923236"/>
                    </a:ext>
                  </a:extLst>
                </a:gridCol>
                <a:gridCol w="269475">
                  <a:extLst>
                    <a:ext uri="{9D8B030D-6E8A-4147-A177-3AD203B41FA5}">
                      <a16:colId xmlns:a16="http://schemas.microsoft.com/office/drawing/2014/main" val="3895941074"/>
                    </a:ext>
                  </a:extLst>
                </a:gridCol>
                <a:gridCol w="289917">
                  <a:extLst>
                    <a:ext uri="{9D8B030D-6E8A-4147-A177-3AD203B41FA5}">
                      <a16:colId xmlns:a16="http://schemas.microsoft.com/office/drawing/2014/main" val="577473151"/>
                    </a:ext>
                  </a:extLst>
                </a:gridCol>
                <a:gridCol w="289917">
                  <a:extLst>
                    <a:ext uri="{9D8B030D-6E8A-4147-A177-3AD203B41FA5}">
                      <a16:colId xmlns:a16="http://schemas.microsoft.com/office/drawing/2014/main" val="1390020599"/>
                    </a:ext>
                  </a:extLst>
                </a:gridCol>
                <a:gridCol w="289917">
                  <a:extLst>
                    <a:ext uri="{9D8B030D-6E8A-4147-A177-3AD203B41FA5}">
                      <a16:colId xmlns:a16="http://schemas.microsoft.com/office/drawing/2014/main" val="2254805744"/>
                    </a:ext>
                  </a:extLst>
                </a:gridCol>
                <a:gridCol w="299170">
                  <a:extLst>
                    <a:ext uri="{9D8B030D-6E8A-4147-A177-3AD203B41FA5}">
                      <a16:colId xmlns:a16="http://schemas.microsoft.com/office/drawing/2014/main" val="4074824154"/>
                    </a:ext>
                  </a:extLst>
                </a:gridCol>
                <a:gridCol w="269475">
                  <a:extLst>
                    <a:ext uri="{9D8B030D-6E8A-4147-A177-3AD203B41FA5}">
                      <a16:colId xmlns:a16="http://schemas.microsoft.com/office/drawing/2014/main" val="4121778667"/>
                    </a:ext>
                  </a:extLst>
                </a:gridCol>
                <a:gridCol w="269475">
                  <a:extLst>
                    <a:ext uri="{9D8B030D-6E8A-4147-A177-3AD203B41FA5}">
                      <a16:colId xmlns:a16="http://schemas.microsoft.com/office/drawing/2014/main" val="1824708965"/>
                    </a:ext>
                  </a:extLst>
                </a:gridCol>
                <a:gridCol w="289917">
                  <a:extLst>
                    <a:ext uri="{9D8B030D-6E8A-4147-A177-3AD203B41FA5}">
                      <a16:colId xmlns:a16="http://schemas.microsoft.com/office/drawing/2014/main" val="3963770373"/>
                    </a:ext>
                  </a:extLst>
                </a:gridCol>
                <a:gridCol w="289917">
                  <a:extLst>
                    <a:ext uri="{9D8B030D-6E8A-4147-A177-3AD203B41FA5}">
                      <a16:colId xmlns:a16="http://schemas.microsoft.com/office/drawing/2014/main" val="2339701446"/>
                    </a:ext>
                  </a:extLst>
                </a:gridCol>
                <a:gridCol w="289917">
                  <a:extLst>
                    <a:ext uri="{9D8B030D-6E8A-4147-A177-3AD203B41FA5}">
                      <a16:colId xmlns:a16="http://schemas.microsoft.com/office/drawing/2014/main" val="1704337303"/>
                    </a:ext>
                  </a:extLst>
                </a:gridCol>
                <a:gridCol w="299170">
                  <a:extLst>
                    <a:ext uri="{9D8B030D-6E8A-4147-A177-3AD203B41FA5}">
                      <a16:colId xmlns:a16="http://schemas.microsoft.com/office/drawing/2014/main" val="4238331245"/>
                    </a:ext>
                  </a:extLst>
                </a:gridCol>
                <a:gridCol w="269475">
                  <a:extLst>
                    <a:ext uri="{9D8B030D-6E8A-4147-A177-3AD203B41FA5}">
                      <a16:colId xmlns:a16="http://schemas.microsoft.com/office/drawing/2014/main" val="1847726772"/>
                    </a:ext>
                  </a:extLst>
                </a:gridCol>
                <a:gridCol w="269475">
                  <a:extLst>
                    <a:ext uri="{9D8B030D-6E8A-4147-A177-3AD203B41FA5}">
                      <a16:colId xmlns:a16="http://schemas.microsoft.com/office/drawing/2014/main" val="1879300171"/>
                    </a:ext>
                  </a:extLst>
                </a:gridCol>
              </a:tblGrid>
              <a:tr h="47028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 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 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</a:rPr>
                        <a:t> 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</a:rPr>
                        <a:t> 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</a:rPr>
                        <a:t> 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</a:rPr>
                        <a:t> 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</a:rPr>
                        <a:t> 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</a:rPr>
                        <a:t> 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</a:rPr>
                        <a:t> 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</a:rPr>
                        <a:t> 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</a:rPr>
                        <a:t> 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</a:rPr>
                        <a:t> 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</a:rPr>
                        <a:t> 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 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</a:rPr>
                        <a:t> 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4489815"/>
                  </a:ext>
                </a:extLst>
              </a:tr>
              <a:tr h="47028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 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 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5214095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4071368"/>
              </p:ext>
            </p:extLst>
          </p:nvPr>
        </p:nvGraphicFramePr>
        <p:xfrm>
          <a:off x="4605579" y="3328169"/>
          <a:ext cx="4274304" cy="470285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89917">
                  <a:extLst>
                    <a:ext uri="{9D8B030D-6E8A-4147-A177-3AD203B41FA5}">
                      <a16:colId xmlns:a16="http://schemas.microsoft.com/office/drawing/2014/main" val="579003260"/>
                    </a:ext>
                  </a:extLst>
                </a:gridCol>
                <a:gridCol w="299170">
                  <a:extLst>
                    <a:ext uri="{9D8B030D-6E8A-4147-A177-3AD203B41FA5}">
                      <a16:colId xmlns:a16="http://schemas.microsoft.com/office/drawing/2014/main" val="2410923236"/>
                    </a:ext>
                  </a:extLst>
                </a:gridCol>
                <a:gridCol w="269475">
                  <a:extLst>
                    <a:ext uri="{9D8B030D-6E8A-4147-A177-3AD203B41FA5}">
                      <a16:colId xmlns:a16="http://schemas.microsoft.com/office/drawing/2014/main" val="3895941074"/>
                    </a:ext>
                  </a:extLst>
                </a:gridCol>
                <a:gridCol w="289917">
                  <a:extLst>
                    <a:ext uri="{9D8B030D-6E8A-4147-A177-3AD203B41FA5}">
                      <a16:colId xmlns:a16="http://schemas.microsoft.com/office/drawing/2014/main" val="577473151"/>
                    </a:ext>
                  </a:extLst>
                </a:gridCol>
                <a:gridCol w="289917">
                  <a:extLst>
                    <a:ext uri="{9D8B030D-6E8A-4147-A177-3AD203B41FA5}">
                      <a16:colId xmlns:a16="http://schemas.microsoft.com/office/drawing/2014/main" val="1390020599"/>
                    </a:ext>
                  </a:extLst>
                </a:gridCol>
                <a:gridCol w="289917">
                  <a:extLst>
                    <a:ext uri="{9D8B030D-6E8A-4147-A177-3AD203B41FA5}">
                      <a16:colId xmlns:a16="http://schemas.microsoft.com/office/drawing/2014/main" val="2254805744"/>
                    </a:ext>
                  </a:extLst>
                </a:gridCol>
                <a:gridCol w="299170">
                  <a:extLst>
                    <a:ext uri="{9D8B030D-6E8A-4147-A177-3AD203B41FA5}">
                      <a16:colId xmlns:a16="http://schemas.microsoft.com/office/drawing/2014/main" val="4074824154"/>
                    </a:ext>
                  </a:extLst>
                </a:gridCol>
                <a:gridCol w="269475">
                  <a:extLst>
                    <a:ext uri="{9D8B030D-6E8A-4147-A177-3AD203B41FA5}">
                      <a16:colId xmlns:a16="http://schemas.microsoft.com/office/drawing/2014/main" val="4121778667"/>
                    </a:ext>
                  </a:extLst>
                </a:gridCol>
                <a:gridCol w="269475">
                  <a:extLst>
                    <a:ext uri="{9D8B030D-6E8A-4147-A177-3AD203B41FA5}">
                      <a16:colId xmlns:a16="http://schemas.microsoft.com/office/drawing/2014/main" val="1824708965"/>
                    </a:ext>
                  </a:extLst>
                </a:gridCol>
                <a:gridCol w="289917">
                  <a:extLst>
                    <a:ext uri="{9D8B030D-6E8A-4147-A177-3AD203B41FA5}">
                      <a16:colId xmlns:a16="http://schemas.microsoft.com/office/drawing/2014/main" val="3963770373"/>
                    </a:ext>
                  </a:extLst>
                </a:gridCol>
                <a:gridCol w="289917">
                  <a:extLst>
                    <a:ext uri="{9D8B030D-6E8A-4147-A177-3AD203B41FA5}">
                      <a16:colId xmlns:a16="http://schemas.microsoft.com/office/drawing/2014/main" val="2339701446"/>
                    </a:ext>
                  </a:extLst>
                </a:gridCol>
                <a:gridCol w="289917">
                  <a:extLst>
                    <a:ext uri="{9D8B030D-6E8A-4147-A177-3AD203B41FA5}">
                      <a16:colId xmlns:a16="http://schemas.microsoft.com/office/drawing/2014/main" val="1704337303"/>
                    </a:ext>
                  </a:extLst>
                </a:gridCol>
                <a:gridCol w="299170">
                  <a:extLst>
                    <a:ext uri="{9D8B030D-6E8A-4147-A177-3AD203B41FA5}">
                      <a16:colId xmlns:a16="http://schemas.microsoft.com/office/drawing/2014/main" val="4238331245"/>
                    </a:ext>
                  </a:extLst>
                </a:gridCol>
                <a:gridCol w="269475">
                  <a:extLst>
                    <a:ext uri="{9D8B030D-6E8A-4147-A177-3AD203B41FA5}">
                      <a16:colId xmlns:a16="http://schemas.microsoft.com/office/drawing/2014/main" val="1847726772"/>
                    </a:ext>
                  </a:extLst>
                </a:gridCol>
                <a:gridCol w="269475">
                  <a:extLst>
                    <a:ext uri="{9D8B030D-6E8A-4147-A177-3AD203B41FA5}">
                      <a16:colId xmlns:a16="http://schemas.microsoft.com/office/drawing/2014/main" val="1879300171"/>
                    </a:ext>
                  </a:extLst>
                </a:gridCol>
              </a:tblGrid>
              <a:tr h="47028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 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 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 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8107270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055251"/>
              </p:ext>
            </p:extLst>
          </p:nvPr>
        </p:nvGraphicFramePr>
        <p:xfrm>
          <a:off x="4605579" y="3801147"/>
          <a:ext cx="4274304" cy="470285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89917">
                  <a:extLst>
                    <a:ext uri="{9D8B030D-6E8A-4147-A177-3AD203B41FA5}">
                      <a16:colId xmlns:a16="http://schemas.microsoft.com/office/drawing/2014/main" val="579003260"/>
                    </a:ext>
                  </a:extLst>
                </a:gridCol>
                <a:gridCol w="299170">
                  <a:extLst>
                    <a:ext uri="{9D8B030D-6E8A-4147-A177-3AD203B41FA5}">
                      <a16:colId xmlns:a16="http://schemas.microsoft.com/office/drawing/2014/main" val="2410923236"/>
                    </a:ext>
                  </a:extLst>
                </a:gridCol>
                <a:gridCol w="269475">
                  <a:extLst>
                    <a:ext uri="{9D8B030D-6E8A-4147-A177-3AD203B41FA5}">
                      <a16:colId xmlns:a16="http://schemas.microsoft.com/office/drawing/2014/main" val="3895941074"/>
                    </a:ext>
                  </a:extLst>
                </a:gridCol>
                <a:gridCol w="289917">
                  <a:extLst>
                    <a:ext uri="{9D8B030D-6E8A-4147-A177-3AD203B41FA5}">
                      <a16:colId xmlns:a16="http://schemas.microsoft.com/office/drawing/2014/main" val="577473151"/>
                    </a:ext>
                  </a:extLst>
                </a:gridCol>
                <a:gridCol w="289917">
                  <a:extLst>
                    <a:ext uri="{9D8B030D-6E8A-4147-A177-3AD203B41FA5}">
                      <a16:colId xmlns:a16="http://schemas.microsoft.com/office/drawing/2014/main" val="1390020599"/>
                    </a:ext>
                  </a:extLst>
                </a:gridCol>
                <a:gridCol w="289917">
                  <a:extLst>
                    <a:ext uri="{9D8B030D-6E8A-4147-A177-3AD203B41FA5}">
                      <a16:colId xmlns:a16="http://schemas.microsoft.com/office/drawing/2014/main" val="2254805744"/>
                    </a:ext>
                  </a:extLst>
                </a:gridCol>
                <a:gridCol w="299170">
                  <a:extLst>
                    <a:ext uri="{9D8B030D-6E8A-4147-A177-3AD203B41FA5}">
                      <a16:colId xmlns:a16="http://schemas.microsoft.com/office/drawing/2014/main" val="4074824154"/>
                    </a:ext>
                  </a:extLst>
                </a:gridCol>
                <a:gridCol w="269475">
                  <a:extLst>
                    <a:ext uri="{9D8B030D-6E8A-4147-A177-3AD203B41FA5}">
                      <a16:colId xmlns:a16="http://schemas.microsoft.com/office/drawing/2014/main" val="4121778667"/>
                    </a:ext>
                  </a:extLst>
                </a:gridCol>
                <a:gridCol w="269475">
                  <a:extLst>
                    <a:ext uri="{9D8B030D-6E8A-4147-A177-3AD203B41FA5}">
                      <a16:colId xmlns:a16="http://schemas.microsoft.com/office/drawing/2014/main" val="1824708965"/>
                    </a:ext>
                  </a:extLst>
                </a:gridCol>
                <a:gridCol w="289917">
                  <a:extLst>
                    <a:ext uri="{9D8B030D-6E8A-4147-A177-3AD203B41FA5}">
                      <a16:colId xmlns:a16="http://schemas.microsoft.com/office/drawing/2014/main" val="3963770373"/>
                    </a:ext>
                  </a:extLst>
                </a:gridCol>
                <a:gridCol w="289917">
                  <a:extLst>
                    <a:ext uri="{9D8B030D-6E8A-4147-A177-3AD203B41FA5}">
                      <a16:colId xmlns:a16="http://schemas.microsoft.com/office/drawing/2014/main" val="2339701446"/>
                    </a:ext>
                  </a:extLst>
                </a:gridCol>
                <a:gridCol w="289917">
                  <a:extLst>
                    <a:ext uri="{9D8B030D-6E8A-4147-A177-3AD203B41FA5}">
                      <a16:colId xmlns:a16="http://schemas.microsoft.com/office/drawing/2014/main" val="1704337303"/>
                    </a:ext>
                  </a:extLst>
                </a:gridCol>
                <a:gridCol w="299170">
                  <a:extLst>
                    <a:ext uri="{9D8B030D-6E8A-4147-A177-3AD203B41FA5}">
                      <a16:colId xmlns:a16="http://schemas.microsoft.com/office/drawing/2014/main" val="4238331245"/>
                    </a:ext>
                  </a:extLst>
                </a:gridCol>
                <a:gridCol w="269475">
                  <a:extLst>
                    <a:ext uri="{9D8B030D-6E8A-4147-A177-3AD203B41FA5}">
                      <a16:colId xmlns:a16="http://schemas.microsoft.com/office/drawing/2014/main" val="1847726772"/>
                    </a:ext>
                  </a:extLst>
                </a:gridCol>
                <a:gridCol w="269475">
                  <a:extLst>
                    <a:ext uri="{9D8B030D-6E8A-4147-A177-3AD203B41FA5}">
                      <a16:colId xmlns:a16="http://schemas.microsoft.com/office/drawing/2014/main" val="1879300171"/>
                    </a:ext>
                  </a:extLst>
                </a:gridCol>
              </a:tblGrid>
              <a:tr h="47028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 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 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4836553"/>
                  </a:ext>
                </a:extLst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7734756"/>
              </p:ext>
            </p:extLst>
          </p:nvPr>
        </p:nvGraphicFramePr>
        <p:xfrm>
          <a:off x="4605579" y="4271432"/>
          <a:ext cx="4274304" cy="94057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89917">
                  <a:extLst>
                    <a:ext uri="{9D8B030D-6E8A-4147-A177-3AD203B41FA5}">
                      <a16:colId xmlns:a16="http://schemas.microsoft.com/office/drawing/2014/main" val="579003260"/>
                    </a:ext>
                  </a:extLst>
                </a:gridCol>
                <a:gridCol w="299170">
                  <a:extLst>
                    <a:ext uri="{9D8B030D-6E8A-4147-A177-3AD203B41FA5}">
                      <a16:colId xmlns:a16="http://schemas.microsoft.com/office/drawing/2014/main" val="2410923236"/>
                    </a:ext>
                  </a:extLst>
                </a:gridCol>
                <a:gridCol w="269475">
                  <a:extLst>
                    <a:ext uri="{9D8B030D-6E8A-4147-A177-3AD203B41FA5}">
                      <a16:colId xmlns:a16="http://schemas.microsoft.com/office/drawing/2014/main" val="3895941074"/>
                    </a:ext>
                  </a:extLst>
                </a:gridCol>
                <a:gridCol w="289917">
                  <a:extLst>
                    <a:ext uri="{9D8B030D-6E8A-4147-A177-3AD203B41FA5}">
                      <a16:colId xmlns:a16="http://schemas.microsoft.com/office/drawing/2014/main" val="577473151"/>
                    </a:ext>
                  </a:extLst>
                </a:gridCol>
                <a:gridCol w="289917">
                  <a:extLst>
                    <a:ext uri="{9D8B030D-6E8A-4147-A177-3AD203B41FA5}">
                      <a16:colId xmlns:a16="http://schemas.microsoft.com/office/drawing/2014/main" val="1390020599"/>
                    </a:ext>
                  </a:extLst>
                </a:gridCol>
                <a:gridCol w="289917">
                  <a:extLst>
                    <a:ext uri="{9D8B030D-6E8A-4147-A177-3AD203B41FA5}">
                      <a16:colId xmlns:a16="http://schemas.microsoft.com/office/drawing/2014/main" val="2254805744"/>
                    </a:ext>
                  </a:extLst>
                </a:gridCol>
                <a:gridCol w="299170">
                  <a:extLst>
                    <a:ext uri="{9D8B030D-6E8A-4147-A177-3AD203B41FA5}">
                      <a16:colId xmlns:a16="http://schemas.microsoft.com/office/drawing/2014/main" val="4074824154"/>
                    </a:ext>
                  </a:extLst>
                </a:gridCol>
                <a:gridCol w="269475">
                  <a:extLst>
                    <a:ext uri="{9D8B030D-6E8A-4147-A177-3AD203B41FA5}">
                      <a16:colId xmlns:a16="http://schemas.microsoft.com/office/drawing/2014/main" val="4121778667"/>
                    </a:ext>
                  </a:extLst>
                </a:gridCol>
                <a:gridCol w="269475">
                  <a:extLst>
                    <a:ext uri="{9D8B030D-6E8A-4147-A177-3AD203B41FA5}">
                      <a16:colId xmlns:a16="http://schemas.microsoft.com/office/drawing/2014/main" val="1824708965"/>
                    </a:ext>
                  </a:extLst>
                </a:gridCol>
                <a:gridCol w="289917">
                  <a:extLst>
                    <a:ext uri="{9D8B030D-6E8A-4147-A177-3AD203B41FA5}">
                      <a16:colId xmlns:a16="http://schemas.microsoft.com/office/drawing/2014/main" val="3963770373"/>
                    </a:ext>
                  </a:extLst>
                </a:gridCol>
                <a:gridCol w="289917">
                  <a:extLst>
                    <a:ext uri="{9D8B030D-6E8A-4147-A177-3AD203B41FA5}">
                      <a16:colId xmlns:a16="http://schemas.microsoft.com/office/drawing/2014/main" val="2339701446"/>
                    </a:ext>
                  </a:extLst>
                </a:gridCol>
                <a:gridCol w="289917">
                  <a:extLst>
                    <a:ext uri="{9D8B030D-6E8A-4147-A177-3AD203B41FA5}">
                      <a16:colId xmlns:a16="http://schemas.microsoft.com/office/drawing/2014/main" val="1704337303"/>
                    </a:ext>
                  </a:extLst>
                </a:gridCol>
                <a:gridCol w="299170">
                  <a:extLst>
                    <a:ext uri="{9D8B030D-6E8A-4147-A177-3AD203B41FA5}">
                      <a16:colId xmlns:a16="http://schemas.microsoft.com/office/drawing/2014/main" val="4238331245"/>
                    </a:ext>
                  </a:extLst>
                </a:gridCol>
                <a:gridCol w="269475">
                  <a:extLst>
                    <a:ext uri="{9D8B030D-6E8A-4147-A177-3AD203B41FA5}">
                      <a16:colId xmlns:a16="http://schemas.microsoft.com/office/drawing/2014/main" val="1847726772"/>
                    </a:ext>
                  </a:extLst>
                </a:gridCol>
                <a:gridCol w="269475">
                  <a:extLst>
                    <a:ext uri="{9D8B030D-6E8A-4147-A177-3AD203B41FA5}">
                      <a16:colId xmlns:a16="http://schemas.microsoft.com/office/drawing/2014/main" val="1879300171"/>
                    </a:ext>
                  </a:extLst>
                </a:gridCol>
              </a:tblGrid>
              <a:tr h="47028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 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 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just" defTabSz="6858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 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 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418756"/>
                  </a:ext>
                </a:extLst>
              </a:tr>
              <a:tr h="47028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 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</a:rPr>
                        <a:t> 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</a:rPr>
                        <a:t> 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</a:rPr>
                        <a:t> 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 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</a:rPr>
                        <a:t> 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 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 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 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</a:rPr>
                        <a:t> 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</a:rPr>
                        <a:t> 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</a:rPr>
                        <a:t> 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 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</a:rPr>
                        <a:t> 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 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8153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3031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5534598"/>
              </p:ext>
            </p:extLst>
          </p:nvPr>
        </p:nvGraphicFramePr>
        <p:xfrm>
          <a:off x="261113" y="2387598"/>
          <a:ext cx="8720050" cy="3683064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4310887">
                  <a:extLst>
                    <a:ext uri="{9D8B030D-6E8A-4147-A177-3AD203B41FA5}">
                      <a16:colId xmlns:a16="http://schemas.microsoft.com/office/drawing/2014/main" val="9019547"/>
                    </a:ext>
                  </a:extLst>
                </a:gridCol>
                <a:gridCol w="4409163">
                  <a:extLst>
                    <a:ext uri="{9D8B030D-6E8A-4147-A177-3AD203B41FA5}">
                      <a16:colId xmlns:a16="http://schemas.microsoft.com/office/drawing/2014/main" val="2555984764"/>
                    </a:ext>
                  </a:extLst>
                </a:gridCol>
              </a:tblGrid>
              <a:tr h="26854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8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0,5 </a:t>
                      </a:r>
                      <a:r>
                        <a:rPr lang="ru-RU" sz="4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*10=0,05</a:t>
                      </a:r>
                      <a:endParaRPr lang="ru-RU" sz="4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4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0,12 *</a:t>
                      </a:r>
                      <a:r>
                        <a:rPr lang="ru-RU" sz="48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10=0,012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4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4489815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125943" y="1551708"/>
            <a:ext cx="8959273" cy="8358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         НЕВЕРНО                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     </a:t>
            </a:r>
            <a:r>
              <a:rPr lang="ru-RU" sz="4000" b="1" dirty="0" smtClean="0">
                <a:solidFill>
                  <a:srgbClr val="00B050"/>
                </a:solidFill>
                <a:latin typeface="+mn-lt"/>
              </a:rPr>
              <a:t>ВЕРНО</a:t>
            </a:r>
            <a:endParaRPr lang="ru-RU" sz="4000" b="1" dirty="0">
              <a:solidFill>
                <a:srgbClr val="00B050"/>
              </a:solidFill>
              <a:latin typeface="+mn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59394" y="371379"/>
            <a:ext cx="6121740" cy="5933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>
              <a:lnSpc>
                <a:spcPct val="107000"/>
              </a:lnSpc>
              <a:spcAft>
                <a:spcPts val="300"/>
              </a:spcAft>
            </a:pPr>
            <a:r>
              <a:rPr lang="ru-RU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Задание №5 «Найди ошибку»</a:t>
            </a:r>
            <a:endParaRPr lang="ru-RU" sz="3200" dirty="0">
              <a:solidFill>
                <a:schemeClr val="accent5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418975" y="2974624"/>
            <a:ext cx="2690159" cy="8826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4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0,5 *</a:t>
            </a:r>
            <a:r>
              <a:rPr lang="ru-RU" sz="4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10=5</a:t>
            </a:r>
            <a:endParaRPr lang="ru-RU" sz="4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34252" y="4501159"/>
            <a:ext cx="3459601" cy="8826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4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0,12 *</a:t>
            </a:r>
            <a:r>
              <a:rPr lang="ru-RU" sz="4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10=1,2</a:t>
            </a:r>
            <a:endParaRPr lang="ru-RU" sz="48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1540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Рисунок 2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2190"/>
          <a:stretch/>
        </p:blipFill>
        <p:spPr>
          <a:xfrm>
            <a:off x="351991" y="1934248"/>
            <a:ext cx="8297058" cy="3210406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259394" y="371379"/>
            <a:ext cx="6789679" cy="6192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>
              <a:lnSpc>
                <a:spcPct val="107000"/>
              </a:lnSpc>
              <a:spcAft>
                <a:spcPts val="300"/>
              </a:spcAft>
            </a:pPr>
            <a:r>
              <a:rPr lang="ru-RU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Задание </a:t>
            </a:r>
            <a:r>
              <a:rPr lang="ru-RU" sz="32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№6 «Заполни пропуски»</a:t>
            </a:r>
            <a:endParaRPr lang="ru-RU" sz="3200" dirty="0">
              <a:solidFill>
                <a:schemeClr val="accent5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323118" y="1808279"/>
            <a:ext cx="2177402" cy="8358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         </a:t>
            </a:r>
            <a:r>
              <a:rPr lang="ru-RU" sz="3200" b="1" dirty="0" smtClean="0">
                <a:solidFill>
                  <a:srgbClr val="C00000"/>
                </a:solidFill>
                <a:latin typeface="+mn-lt"/>
              </a:rPr>
              <a:t>умножить</a:t>
            </a:r>
            <a:endParaRPr lang="ru-RU" sz="32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1967517" y="2352193"/>
            <a:ext cx="2177402" cy="8358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         </a:t>
            </a:r>
            <a:r>
              <a:rPr lang="ru-RU" sz="3200" b="1" dirty="0" smtClean="0">
                <a:solidFill>
                  <a:srgbClr val="C00000"/>
                </a:solidFill>
                <a:latin typeface="+mn-lt"/>
              </a:rPr>
              <a:t>запятую</a:t>
            </a:r>
            <a:endParaRPr lang="ru-RU" sz="32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4362291" y="2508269"/>
            <a:ext cx="807345" cy="6798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         </a:t>
            </a:r>
            <a:r>
              <a:rPr lang="ru-RU" sz="3200" b="1" dirty="0" smtClean="0">
                <a:solidFill>
                  <a:srgbClr val="C00000"/>
                </a:solidFill>
                <a:latin typeface="+mn-lt"/>
              </a:rPr>
              <a:t>2</a:t>
            </a:r>
            <a:endParaRPr lang="ru-RU" sz="32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3676072" y="3459736"/>
            <a:ext cx="2050472" cy="5365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         </a:t>
            </a:r>
            <a:r>
              <a:rPr lang="ru-RU" sz="3200" b="1" dirty="0" smtClean="0">
                <a:solidFill>
                  <a:srgbClr val="C00000"/>
                </a:solidFill>
                <a:latin typeface="+mn-lt"/>
              </a:rPr>
              <a:t>дроби</a:t>
            </a:r>
            <a:endParaRPr lang="ru-RU" sz="32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5" name="Title 1"/>
          <p:cNvSpPr txBox="1">
            <a:spLocks/>
          </p:cNvSpPr>
          <p:nvPr/>
        </p:nvSpPr>
        <p:spPr>
          <a:xfrm>
            <a:off x="3985330" y="3661063"/>
            <a:ext cx="2177402" cy="8358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         </a:t>
            </a:r>
            <a:r>
              <a:rPr lang="ru-RU" sz="3200" b="1" dirty="0" smtClean="0">
                <a:solidFill>
                  <a:srgbClr val="C00000"/>
                </a:solidFill>
                <a:latin typeface="+mn-lt"/>
              </a:rPr>
              <a:t>запятую</a:t>
            </a:r>
            <a:endParaRPr lang="ru-RU" sz="32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618836" y="4084007"/>
            <a:ext cx="2123164" cy="8358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         </a:t>
            </a:r>
            <a:r>
              <a:rPr lang="ru-RU" sz="3200" b="1" dirty="0" smtClean="0">
                <a:solidFill>
                  <a:srgbClr val="C00000"/>
                </a:solidFill>
                <a:latin typeface="+mn-lt"/>
              </a:rPr>
              <a:t>вправо</a:t>
            </a:r>
            <a:endParaRPr lang="ru-RU" sz="32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7" name="Title 1"/>
          <p:cNvSpPr txBox="1">
            <a:spLocks/>
          </p:cNvSpPr>
          <p:nvPr/>
        </p:nvSpPr>
        <p:spPr>
          <a:xfrm>
            <a:off x="2323118" y="4229690"/>
            <a:ext cx="2177402" cy="8358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         </a:t>
            </a:r>
            <a:r>
              <a:rPr lang="ru-RU" sz="3200" b="1" dirty="0" smtClean="0">
                <a:solidFill>
                  <a:srgbClr val="C00000"/>
                </a:solidFill>
                <a:latin typeface="+mn-lt"/>
              </a:rPr>
              <a:t>нулей</a:t>
            </a:r>
            <a:endParaRPr lang="ru-RU" sz="3200" b="1" dirty="0">
              <a:solidFill>
                <a:srgbClr val="C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48599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9" grpId="0"/>
      <p:bldP spid="21" grpId="0"/>
      <p:bldP spid="22" grpId="0"/>
      <p:bldP spid="25" grpId="0"/>
      <p:bldP spid="26" grpId="0"/>
      <p:bldP spid="27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90322" y="228601"/>
            <a:ext cx="7886700" cy="987552"/>
          </a:xfrm>
        </p:spPr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Рефлексия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Рисунок 4" descr="Виды рефлексии на уроке - всем учителям, уроки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6169" y="1667090"/>
            <a:ext cx="5799551" cy="49341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77780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8551647"/>
              </p:ext>
            </p:extLst>
          </p:nvPr>
        </p:nvGraphicFramePr>
        <p:xfrm>
          <a:off x="333530" y="2324258"/>
          <a:ext cx="8442538" cy="2305457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28788">
                  <a:extLst>
                    <a:ext uri="{9D8B030D-6E8A-4147-A177-3AD203B41FA5}">
                      <a16:colId xmlns:a16="http://schemas.microsoft.com/office/drawing/2014/main" val="2872900868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3100584186"/>
                    </a:ext>
                  </a:extLst>
                </a:gridCol>
                <a:gridCol w="247016">
                  <a:extLst>
                    <a:ext uri="{9D8B030D-6E8A-4147-A177-3AD203B41FA5}">
                      <a16:colId xmlns:a16="http://schemas.microsoft.com/office/drawing/2014/main" val="1089287432"/>
                    </a:ext>
                  </a:extLst>
                </a:gridCol>
                <a:gridCol w="247016">
                  <a:extLst>
                    <a:ext uri="{9D8B030D-6E8A-4147-A177-3AD203B41FA5}">
                      <a16:colId xmlns:a16="http://schemas.microsoft.com/office/drawing/2014/main" val="4160909324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4213268625"/>
                    </a:ext>
                  </a:extLst>
                </a:gridCol>
                <a:gridCol w="247016">
                  <a:extLst>
                    <a:ext uri="{9D8B030D-6E8A-4147-A177-3AD203B41FA5}">
                      <a16:colId xmlns:a16="http://schemas.microsoft.com/office/drawing/2014/main" val="3695937693"/>
                    </a:ext>
                  </a:extLst>
                </a:gridCol>
                <a:gridCol w="247016">
                  <a:extLst>
                    <a:ext uri="{9D8B030D-6E8A-4147-A177-3AD203B41FA5}">
                      <a16:colId xmlns:a16="http://schemas.microsoft.com/office/drawing/2014/main" val="1481219455"/>
                    </a:ext>
                  </a:extLst>
                </a:gridCol>
                <a:gridCol w="247016">
                  <a:extLst>
                    <a:ext uri="{9D8B030D-6E8A-4147-A177-3AD203B41FA5}">
                      <a16:colId xmlns:a16="http://schemas.microsoft.com/office/drawing/2014/main" val="3226810480"/>
                    </a:ext>
                  </a:extLst>
                </a:gridCol>
                <a:gridCol w="254000">
                  <a:extLst>
                    <a:ext uri="{9D8B030D-6E8A-4147-A177-3AD203B41FA5}">
                      <a16:colId xmlns:a16="http://schemas.microsoft.com/office/drawing/2014/main" val="2708585442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2745869296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966510783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59068258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4109980231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2969250618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3780026121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2546376061"/>
                    </a:ext>
                  </a:extLst>
                </a:gridCol>
                <a:gridCol w="254000">
                  <a:extLst>
                    <a:ext uri="{9D8B030D-6E8A-4147-A177-3AD203B41FA5}">
                      <a16:colId xmlns:a16="http://schemas.microsoft.com/office/drawing/2014/main" val="959054829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3977418191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3029610822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3306079067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2341033654"/>
                    </a:ext>
                  </a:extLst>
                </a:gridCol>
                <a:gridCol w="254000">
                  <a:extLst>
                    <a:ext uri="{9D8B030D-6E8A-4147-A177-3AD203B41FA5}">
                      <a16:colId xmlns:a16="http://schemas.microsoft.com/office/drawing/2014/main" val="1855042825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3955574368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3793817459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2916034829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3690653491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1361279314"/>
                    </a:ext>
                  </a:extLst>
                </a:gridCol>
                <a:gridCol w="254000">
                  <a:extLst>
                    <a:ext uri="{9D8B030D-6E8A-4147-A177-3AD203B41FA5}">
                      <a16:colId xmlns:a16="http://schemas.microsoft.com/office/drawing/2014/main" val="2079561697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2693537316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1096607388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3968534354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2011978758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3302520146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1273199592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809872384"/>
                    </a:ext>
                  </a:extLst>
                </a:gridCol>
              </a:tblGrid>
              <a:tr h="3533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2084927"/>
                  </a:ext>
                </a:extLst>
              </a:tr>
              <a:tr h="3533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b="1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b="1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b="1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1003233"/>
                  </a:ext>
                </a:extLst>
              </a:tr>
              <a:tr h="47919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,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</a:rPr>
                        <a:t>5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*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=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=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=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=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,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8722890"/>
                  </a:ext>
                </a:extLst>
              </a:tr>
              <a:tr h="3533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049926"/>
                  </a:ext>
                </a:extLst>
              </a:tr>
              <a:tr h="3533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6012330"/>
                  </a:ext>
                </a:extLst>
              </a:tr>
            </a:tbl>
          </a:graphicData>
        </a:graphic>
      </p:graphicFrame>
      <p:cxnSp>
        <p:nvCxnSpPr>
          <p:cNvPr id="9" name="Прямая соединительная линия 8"/>
          <p:cNvCxnSpPr/>
          <p:nvPr/>
        </p:nvCxnSpPr>
        <p:spPr>
          <a:xfrm flipV="1">
            <a:off x="2537066" y="3449434"/>
            <a:ext cx="991226" cy="1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4554799" y="3449434"/>
            <a:ext cx="922365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6243781" y="3440698"/>
            <a:ext cx="738910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3763336" y="3440698"/>
            <a:ext cx="475000" cy="873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1844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3" name="Таблица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74470160"/>
                  </p:ext>
                </p:extLst>
              </p:nvPr>
            </p:nvGraphicFramePr>
            <p:xfrm>
              <a:off x="158038" y="1976862"/>
              <a:ext cx="8819707" cy="2172653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8819707">
                      <a:extLst>
                        <a:ext uri="{9D8B030D-6E8A-4147-A177-3AD203B41FA5}">
                          <a16:colId xmlns:a16="http://schemas.microsoft.com/office/drawing/2014/main" val="2683278701"/>
                        </a:ext>
                      </a:extLst>
                    </a:gridCol>
                  </a:tblGrid>
                  <a:tr h="8763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3600" dirty="0">
                              <a:effectLst/>
                            </a:rPr>
                            <a:t> </a:t>
                          </a:r>
                        </a:p>
                        <a:p>
                          <a:pPr algn="l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3600" dirty="0" smtClean="0">
                              <a:solidFill>
                                <a:srgbClr val="FF0000"/>
                              </a:solidFill>
                              <a:effectLst/>
                            </a:rPr>
                            <a:t>1,354 </a:t>
                          </a:r>
                          <a:r>
                            <a:rPr lang="ru-RU" sz="3600" dirty="0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* 10 =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360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</m:ctrlPr>
                                </m:fPr>
                                <m:num>
                                  <m:r>
                                    <a:rPr lang="ru-RU" sz="360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       </m:t>
                                  </m:r>
                                </m:num>
                                <m:den>
                                  <m:r>
                                    <a:rPr lang="ru-RU" sz="3600" b="1" i="1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𝟏𝟎𝟎𝟎</m:t>
                                  </m:r>
                                </m:den>
                              </m:f>
                            </m:oMath>
                          </a14:m>
                          <a:r>
                            <a:rPr lang="ru-RU" sz="3600" dirty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 *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3600" b="1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</m:ctrlPr>
                                </m:fPr>
                                <m:num>
                                  <m:r>
                                    <a:rPr lang="ru-RU" sz="3600" b="1" i="1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𝟏𝟎</m:t>
                                  </m:r>
                                </m:num>
                                <m:den>
                                  <m:r>
                                    <a:rPr lang="ru-RU" sz="3600" b="1" i="1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𝟏</m:t>
                                  </m:r>
                                </m:den>
                              </m:f>
                            </m:oMath>
                          </a14:m>
                          <a:r>
                            <a:rPr lang="ru-RU" sz="3600" dirty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 =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360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</m:ctrlPr>
                                </m:fPr>
                                <m:num>
                                  <m:r>
                                    <a:rPr lang="ru-RU" sz="360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              </m:t>
                                  </m:r>
                                </m:num>
                                <m:den>
                                  <m:r>
                                    <a:rPr lang="ru-RU" sz="3600" b="1" i="1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𝟏𝟎𝟎</m:t>
                                  </m:r>
                                </m:den>
                              </m:f>
                            </m:oMath>
                          </a14:m>
                          <a:r>
                            <a:rPr lang="ru-RU" sz="3600" dirty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  =       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360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</m:ctrlPr>
                                </m:fPr>
                                <m:num>
                                  <m:r>
                                    <a:rPr lang="ru-RU" sz="360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        </m:t>
                                  </m:r>
                                </m:num>
                                <m:den>
                                  <m:r>
                                    <a:rPr lang="ru-RU" sz="3600" b="1" i="1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𝟏𝟎𝟎</m:t>
                                  </m:r>
                                </m:den>
                              </m:f>
                            </m:oMath>
                          </a14:m>
                          <a:r>
                            <a:rPr lang="ru-RU" sz="3600" dirty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 =</a:t>
                          </a:r>
                        </a:p>
                        <a:p>
                          <a:pPr algn="l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3600" dirty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 </a:t>
                          </a:r>
                          <a:endParaRPr lang="ru-RU" sz="3600" dirty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599077046"/>
                      </a:ext>
                    </a:extLst>
                  </a:tr>
                  <a:tr h="170180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effectLst/>
                            </a:rPr>
                            <a:t> </a:t>
                          </a:r>
                          <a:endParaRPr lang="ru-RU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822104325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3" name="Таблица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74470160"/>
                  </p:ext>
                </p:extLst>
              </p:nvPr>
            </p:nvGraphicFramePr>
            <p:xfrm>
              <a:off x="158038" y="1976862"/>
              <a:ext cx="8819707" cy="2172653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8819707">
                      <a:extLst>
                        <a:ext uri="{9D8B030D-6E8A-4147-A177-3AD203B41FA5}">
                          <a16:colId xmlns:a16="http://schemas.microsoft.com/office/drawing/2014/main" val="2683278701"/>
                        </a:ext>
                      </a:extLst>
                    </a:gridCol>
                  </a:tblGrid>
                  <a:tr h="1993265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69" t="-305" r="-276" b="-945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99077046"/>
                      </a:ext>
                    </a:extLst>
                  </a:tr>
                  <a:tr h="179388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effectLst/>
                            </a:rPr>
                            <a:t> </a:t>
                          </a:r>
                          <a:endParaRPr lang="ru-RU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822104325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733201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992867"/>
              </p:ext>
            </p:extLst>
          </p:nvPr>
        </p:nvGraphicFramePr>
        <p:xfrm>
          <a:off x="333530" y="2324258"/>
          <a:ext cx="8442538" cy="2305457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28788">
                  <a:extLst>
                    <a:ext uri="{9D8B030D-6E8A-4147-A177-3AD203B41FA5}">
                      <a16:colId xmlns:a16="http://schemas.microsoft.com/office/drawing/2014/main" val="2872900868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3100584186"/>
                    </a:ext>
                  </a:extLst>
                </a:gridCol>
                <a:gridCol w="247016">
                  <a:extLst>
                    <a:ext uri="{9D8B030D-6E8A-4147-A177-3AD203B41FA5}">
                      <a16:colId xmlns:a16="http://schemas.microsoft.com/office/drawing/2014/main" val="1089287432"/>
                    </a:ext>
                  </a:extLst>
                </a:gridCol>
                <a:gridCol w="247016">
                  <a:extLst>
                    <a:ext uri="{9D8B030D-6E8A-4147-A177-3AD203B41FA5}">
                      <a16:colId xmlns:a16="http://schemas.microsoft.com/office/drawing/2014/main" val="4160909324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4213268625"/>
                    </a:ext>
                  </a:extLst>
                </a:gridCol>
                <a:gridCol w="247016">
                  <a:extLst>
                    <a:ext uri="{9D8B030D-6E8A-4147-A177-3AD203B41FA5}">
                      <a16:colId xmlns:a16="http://schemas.microsoft.com/office/drawing/2014/main" val="3695937693"/>
                    </a:ext>
                  </a:extLst>
                </a:gridCol>
                <a:gridCol w="247016">
                  <a:extLst>
                    <a:ext uri="{9D8B030D-6E8A-4147-A177-3AD203B41FA5}">
                      <a16:colId xmlns:a16="http://schemas.microsoft.com/office/drawing/2014/main" val="1481219455"/>
                    </a:ext>
                  </a:extLst>
                </a:gridCol>
                <a:gridCol w="247016">
                  <a:extLst>
                    <a:ext uri="{9D8B030D-6E8A-4147-A177-3AD203B41FA5}">
                      <a16:colId xmlns:a16="http://schemas.microsoft.com/office/drawing/2014/main" val="3226810480"/>
                    </a:ext>
                  </a:extLst>
                </a:gridCol>
                <a:gridCol w="254000">
                  <a:extLst>
                    <a:ext uri="{9D8B030D-6E8A-4147-A177-3AD203B41FA5}">
                      <a16:colId xmlns:a16="http://schemas.microsoft.com/office/drawing/2014/main" val="2708585442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2745869296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966510783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59068258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4109980231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2969250618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3780026121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2546376061"/>
                    </a:ext>
                  </a:extLst>
                </a:gridCol>
                <a:gridCol w="254000">
                  <a:extLst>
                    <a:ext uri="{9D8B030D-6E8A-4147-A177-3AD203B41FA5}">
                      <a16:colId xmlns:a16="http://schemas.microsoft.com/office/drawing/2014/main" val="959054829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3977418191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3029610822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3306079067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2341033654"/>
                    </a:ext>
                  </a:extLst>
                </a:gridCol>
                <a:gridCol w="254000">
                  <a:extLst>
                    <a:ext uri="{9D8B030D-6E8A-4147-A177-3AD203B41FA5}">
                      <a16:colId xmlns:a16="http://schemas.microsoft.com/office/drawing/2014/main" val="1855042825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3955574368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3793817459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2916034829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3690653491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1361279314"/>
                    </a:ext>
                  </a:extLst>
                </a:gridCol>
                <a:gridCol w="254000">
                  <a:extLst>
                    <a:ext uri="{9D8B030D-6E8A-4147-A177-3AD203B41FA5}">
                      <a16:colId xmlns:a16="http://schemas.microsoft.com/office/drawing/2014/main" val="2079561697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2693537316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1096607388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3968534354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2011978758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3302520146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1273199592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809872384"/>
                    </a:ext>
                  </a:extLst>
                </a:gridCol>
              </a:tblGrid>
              <a:tr h="3533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2084927"/>
                  </a:ext>
                </a:extLst>
              </a:tr>
              <a:tr h="3533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</a:rPr>
                        <a:t>3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</a:rPr>
                        <a:t>5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</a:rPr>
                        <a:t>4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b="1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b="1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b="1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1003233"/>
                  </a:ext>
                </a:extLst>
              </a:tr>
              <a:tr h="47919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,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</a:rPr>
                        <a:t>5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*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=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=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=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=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,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8722890"/>
                  </a:ext>
                </a:extLst>
              </a:tr>
              <a:tr h="3533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049926"/>
                  </a:ext>
                </a:extLst>
              </a:tr>
              <a:tr h="3533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6012330"/>
                  </a:ext>
                </a:extLst>
              </a:tr>
            </a:tbl>
          </a:graphicData>
        </a:graphic>
      </p:graphicFrame>
      <p:cxnSp>
        <p:nvCxnSpPr>
          <p:cNvPr id="9" name="Прямая соединительная линия 8"/>
          <p:cNvCxnSpPr/>
          <p:nvPr/>
        </p:nvCxnSpPr>
        <p:spPr>
          <a:xfrm flipV="1">
            <a:off x="2537066" y="3449434"/>
            <a:ext cx="991226" cy="1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4554799" y="3449434"/>
            <a:ext cx="922365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6243781" y="3440698"/>
            <a:ext cx="738910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3763336" y="3440698"/>
            <a:ext cx="475000" cy="873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52067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3" name="Таблица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54970329"/>
                  </p:ext>
                </p:extLst>
              </p:nvPr>
            </p:nvGraphicFramePr>
            <p:xfrm>
              <a:off x="158038" y="1976862"/>
              <a:ext cx="8819707" cy="2184210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8819707">
                      <a:extLst>
                        <a:ext uri="{9D8B030D-6E8A-4147-A177-3AD203B41FA5}">
                          <a16:colId xmlns:a16="http://schemas.microsoft.com/office/drawing/2014/main" val="2683278701"/>
                        </a:ext>
                      </a:extLst>
                    </a:gridCol>
                  </a:tblGrid>
                  <a:tr h="8763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3600" dirty="0" smtClean="0">
                              <a:effectLst/>
                            </a:rPr>
                            <a:t> </a:t>
                          </a:r>
                        </a:p>
                        <a:p>
                          <a:pPr algn="l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3600" dirty="0" smtClean="0">
                              <a:solidFill>
                                <a:srgbClr val="FF0000"/>
                              </a:solidFill>
                              <a:effectLst/>
                            </a:rPr>
                            <a:t>1,354 </a:t>
                          </a:r>
                          <a:r>
                            <a:rPr lang="ru-RU" sz="3600" dirty="0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* 10 =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360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</m:ctrlPr>
                                </m:fPr>
                                <m:num>
                                  <m:r>
                                    <a:rPr lang="ru-RU" sz="3600" b="1" i="0" smtClean="0">
                                      <a:solidFill>
                                        <a:srgbClr val="FF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𝟏𝟑𝟓𝟒</m:t>
                                  </m:r>
                                </m:num>
                                <m:den>
                                  <m:r>
                                    <a:rPr lang="ru-RU" sz="3600" b="1" i="1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𝟏𝟎𝟎𝟎</m:t>
                                  </m:r>
                                </m:den>
                              </m:f>
                            </m:oMath>
                          </a14:m>
                          <a:r>
                            <a:rPr lang="ru-RU" sz="3600" dirty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 *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3600" b="1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</m:ctrlPr>
                                </m:fPr>
                                <m:num>
                                  <m:r>
                                    <a:rPr lang="ru-RU" sz="3600" b="1" i="1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𝟏𝟎</m:t>
                                  </m:r>
                                </m:num>
                                <m:den>
                                  <m:r>
                                    <a:rPr lang="ru-RU" sz="3600" b="1" i="1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𝟏</m:t>
                                  </m:r>
                                </m:den>
                              </m:f>
                            </m:oMath>
                          </a14:m>
                          <a:r>
                            <a:rPr lang="ru-RU" sz="3600" dirty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 =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360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</m:ctrlPr>
                                </m:fPr>
                                <m:num>
                                  <m:r>
                                    <a:rPr lang="ru-RU" sz="360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              </m:t>
                                  </m:r>
                                </m:num>
                                <m:den>
                                  <m:r>
                                    <a:rPr lang="ru-RU" sz="3600" b="1" i="1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𝟏𝟎𝟎</m:t>
                                  </m:r>
                                </m:den>
                              </m:f>
                            </m:oMath>
                          </a14:m>
                          <a:r>
                            <a:rPr lang="ru-RU" sz="3600" dirty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  =       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360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</m:ctrlPr>
                                </m:fPr>
                                <m:num>
                                  <m:r>
                                    <a:rPr lang="ru-RU" sz="360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        </m:t>
                                  </m:r>
                                </m:num>
                                <m:den>
                                  <m:r>
                                    <a:rPr lang="ru-RU" sz="3600" b="1" i="1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𝟏𝟎𝟎</m:t>
                                  </m:r>
                                </m:den>
                              </m:f>
                            </m:oMath>
                          </a14:m>
                          <a:r>
                            <a:rPr lang="ru-RU" sz="3600" dirty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 =</a:t>
                          </a:r>
                        </a:p>
                        <a:p>
                          <a:pPr algn="l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3600" dirty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 </a:t>
                          </a:r>
                          <a:endParaRPr lang="ru-RU" sz="3600" dirty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599077046"/>
                      </a:ext>
                    </a:extLst>
                  </a:tr>
                  <a:tr h="170180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effectLst/>
                            </a:rPr>
                            <a:t> </a:t>
                          </a:r>
                          <a:endParaRPr lang="ru-RU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822104325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3" name="Таблица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54970329"/>
                  </p:ext>
                </p:extLst>
              </p:nvPr>
            </p:nvGraphicFramePr>
            <p:xfrm>
              <a:off x="158038" y="1976862"/>
              <a:ext cx="8819707" cy="2184210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8819707">
                      <a:extLst>
                        <a:ext uri="{9D8B030D-6E8A-4147-A177-3AD203B41FA5}">
                          <a16:colId xmlns:a16="http://schemas.microsoft.com/office/drawing/2014/main" val="2683278701"/>
                        </a:ext>
                      </a:extLst>
                    </a:gridCol>
                  </a:tblGrid>
                  <a:tr h="2004822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69" t="-303" r="-276" b="-939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99077046"/>
                      </a:ext>
                    </a:extLst>
                  </a:tr>
                  <a:tr h="179388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effectLst/>
                            </a:rPr>
                            <a:t> </a:t>
                          </a:r>
                          <a:endParaRPr lang="ru-RU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822104325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583391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3" name="Таблица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54970329"/>
                  </p:ext>
                </p:extLst>
              </p:nvPr>
            </p:nvGraphicFramePr>
            <p:xfrm>
              <a:off x="158038" y="1976862"/>
              <a:ext cx="8819707" cy="2210245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8819707">
                      <a:extLst>
                        <a:ext uri="{9D8B030D-6E8A-4147-A177-3AD203B41FA5}">
                          <a16:colId xmlns:a16="http://schemas.microsoft.com/office/drawing/2014/main" val="2683278701"/>
                        </a:ext>
                      </a:extLst>
                    </a:gridCol>
                  </a:tblGrid>
                  <a:tr h="8763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3600" dirty="0" smtClean="0">
                              <a:effectLst/>
                            </a:rPr>
                            <a:t> </a:t>
                          </a:r>
                        </a:p>
                        <a:p>
                          <a:pPr algn="l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3600" dirty="0" smtClean="0">
                              <a:solidFill>
                                <a:srgbClr val="FF0000"/>
                              </a:solidFill>
                              <a:effectLst/>
                            </a:rPr>
                            <a:t>1,354 </a:t>
                          </a:r>
                          <a:r>
                            <a:rPr lang="ru-RU" sz="3600" dirty="0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* 10 =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360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</m:ctrlPr>
                                </m:fPr>
                                <m:num>
                                  <m:r>
                                    <a:rPr lang="ru-RU" sz="3600" b="1" i="0" smtClean="0">
                                      <a:solidFill>
                                        <a:srgbClr val="FF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𝟏𝟑𝟓𝟒</m:t>
                                  </m:r>
                                </m:num>
                                <m:den>
                                  <m:r>
                                    <a:rPr lang="ru-RU" sz="3600" b="1" i="1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𝟏𝟎𝟎𝟎</m:t>
                                  </m:r>
                                </m:den>
                              </m:f>
                            </m:oMath>
                          </a14:m>
                          <a:r>
                            <a:rPr lang="ru-RU" sz="3600" dirty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 *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3600" b="1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</m:ctrlPr>
                                </m:fPr>
                                <m:num>
                                  <m:r>
                                    <a:rPr lang="ru-RU" sz="3600" b="1" i="1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𝟏𝟎</m:t>
                                  </m:r>
                                </m:num>
                                <m:den>
                                  <m:r>
                                    <a:rPr lang="ru-RU" sz="3600" b="1" i="1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𝟏</m:t>
                                  </m:r>
                                </m:den>
                              </m:f>
                            </m:oMath>
                          </a14:m>
                          <a:r>
                            <a:rPr lang="ru-RU" sz="3600" dirty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 =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360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</m:ctrlPr>
                                </m:fPr>
                                <m:num>
                                  <m:r>
                                    <a:rPr lang="ru-RU" sz="360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              </m:t>
                                  </m:r>
                                </m:num>
                                <m:den>
                                  <m:r>
                                    <a:rPr lang="ru-RU" sz="3600" b="1" i="1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𝟏𝟎𝟎</m:t>
                                  </m:r>
                                </m:den>
                              </m:f>
                            </m:oMath>
                          </a14:m>
                          <a:r>
                            <a:rPr lang="ru-RU" sz="3600" dirty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  =       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360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</m:ctrlPr>
                                </m:fPr>
                                <m:num>
                                  <m:r>
                                    <a:rPr lang="ru-RU" sz="360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        </m:t>
                                  </m:r>
                                </m:num>
                                <m:den>
                                  <m:r>
                                    <a:rPr lang="ru-RU" sz="3600" b="1" i="1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effectLst/>
                                    </a:rPr>
                                    <m:t>𝟏𝟎𝟎</m:t>
                                  </m:r>
                                </m:den>
                              </m:f>
                            </m:oMath>
                          </a14:m>
                          <a:r>
                            <a:rPr lang="ru-RU" sz="3600" dirty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 =</a:t>
                          </a:r>
                        </a:p>
                        <a:p>
                          <a:pPr algn="l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3600" dirty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effectLst/>
                            </a:rPr>
                            <a:t> </a:t>
                          </a:r>
                          <a:endParaRPr lang="ru-RU" sz="3600" dirty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599077046"/>
                      </a:ext>
                    </a:extLst>
                  </a:tr>
                  <a:tr h="170180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effectLst/>
                            </a:rPr>
                            <a:t> </a:t>
                          </a:r>
                          <a:endParaRPr lang="ru-RU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822104325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3" name="Таблица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54970329"/>
                  </p:ext>
                </p:extLst>
              </p:nvPr>
            </p:nvGraphicFramePr>
            <p:xfrm>
              <a:off x="158038" y="1976862"/>
              <a:ext cx="8819707" cy="2210245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8819707">
                      <a:extLst>
                        <a:ext uri="{9D8B030D-6E8A-4147-A177-3AD203B41FA5}">
                          <a16:colId xmlns:a16="http://schemas.microsoft.com/office/drawing/2014/main" val="2683278701"/>
                        </a:ext>
                      </a:extLst>
                    </a:gridCol>
                  </a:tblGrid>
                  <a:tr h="2030857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69" t="-299" r="-276" b="-928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99077046"/>
                      </a:ext>
                    </a:extLst>
                  </a:tr>
                  <a:tr h="179388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effectLst/>
                            </a:rPr>
                            <a:t> </a:t>
                          </a:r>
                          <a:endParaRPr lang="ru-RU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822104325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613409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909335"/>
              </p:ext>
            </p:extLst>
          </p:nvPr>
        </p:nvGraphicFramePr>
        <p:xfrm>
          <a:off x="333530" y="2324258"/>
          <a:ext cx="8442538" cy="2305457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28788">
                  <a:extLst>
                    <a:ext uri="{9D8B030D-6E8A-4147-A177-3AD203B41FA5}">
                      <a16:colId xmlns:a16="http://schemas.microsoft.com/office/drawing/2014/main" val="2872900868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3100584186"/>
                    </a:ext>
                  </a:extLst>
                </a:gridCol>
                <a:gridCol w="247016">
                  <a:extLst>
                    <a:ext uri="{9D8B030D-6E8A-4147-A177-3AD203B41FA5}">
                      <a16:colId xmlns:a16="http://schemas.microsoft.com/office/drawing/2014/main" val="1089287432"/>
                    </a:ext>
                  </a:extLst>
                </a:gridCol>
                <a:gridCol w="247016">
                  <a:extLst>
                    <a:ext uri="{9D8B030D-6E8A-4147-A177-3AD203B41FA5}">
                      <a16:colId xmlns:a16="http://schemas.microsoft.com/office/drawing/2014/main" val="4160909324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4213268625"/>
                    </a:ext>
                  </a:extLst>
                </a:gridCol>
                <a:gridCol w="247016">
                  <a:extLst>
                    <a:ext uri="{9D8B030D-6E8A-4147-A177-3AD203B41FA5}">
                      <a16:colId xmlns:a16="http://schemas.microsoft.com/office/drawing/2014/main" val="3695937693"/>
                    </a:ext>
                  </a:extLst>
                </a:gridCol>
                <a:gridCol w="247016">
                  <a:extLst>
                    <a:ext uri="{9D8B030D-6E8A-4147-A177-3AD203B41FA5}">
                      <a16:colId xmlns:a16="http://schemas.microsoft.com/office/drawing/2014/main" val="1481219455"/>
                    </a:ext>
                  </a:extLst>
                </a:gridCol>
                <a:gridCol w="247016">
                  <a:extLst>
                    <a:ext uri="{9D8B030D-6E8A-4147-A177-3AD203B41FA5}">
                      <a16:colId xmlns:a16="http://schemas.microsoft.com/office/drawing/2014/main" val="3226810480"/>
                    </a:ext>
                  </a:extLst>
                </a:gridCol>
                <a:gridCol w="254000">
                  <a:extLst>
                    <a:ext uri="{9D8B030D-6E8A-4147-A177-3AD203B41FA5}">
                      <a16:colId xmlns:a16="http://schemas.microsoft.com/office/drawing/2014/main" val="2708585442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2745869296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966510783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59068258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4109980231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2969250618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3780026121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2546376061"/>
                    </a:ext>
                  </a:extLst>
                </a:gridCol>
                <a:gridCol w="254000">
                  <a:extLst>
                    <a:ext uri="{9D8B030D-6E8A-4147-A177-3AD203B41FA5}">
                      <a16:colId xmlns:a16="http://schemas.microsoft.com/office/drawing/2014/main" val="959054829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3977418191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3029610822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3306079067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2341033654"/>
                    </a:ext>
                  </a:extLst>
                </a:gridCol>
                <a:gridCol w="254000">
                  <a:extLst>
                    <a:ext uri="{9D8B030D-6E8A-4147-A177-3AD203B41FA5}">
                      <a16:colId xmlns:a16="http://schemas.microsoft.com/office/drawing/2014/main" val="1855042825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3955574368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3793817459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2916034829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3690653491"/>
                    </a:ext>
                  </a:extLst>
                </a:gridCol>
                <a:gridCol w="246143">
                  <a:extLst>
                    <a:ext uri="{9D8B030D-6E8A-4147-A177-3AD203B41FA5}">
                      <a16:colId xmlns:a16="http://schemas.microsoft.com/office/drawing/2014/main" val="1361279314"/>
                    </a:ext>
                  </a:extLst>
                </a:gridCol>
                <a:gridCol w="254000">
                  <a:extLst>
                    <a:ext uri="{9D8B030D-6E8A-4147-A177-3AD203B41FA5}">
                      <a16:colId xmlns:a16="http://schemas.microsoft.com/office/drawing/2014/main" val="2079561697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2693537316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1096607388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3968534354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2011978758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3302520146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1273199592"/>
                    </a:ext>
                  </a:extLst>
                </a:gridCol>
                <a:gridCol w="228788">
                  <a:extLst>
                    <a:ext uri="{9D8B030D-6E8A-4147-A177-3AD203B41FA5}">
                      <a16:colId xmlns:a16="http://schemas.microsoft.com/office/drawing/2014/main" val="809872384"/>
                    </a:ext>
                  </a:extLst>
                </a:gridCol>
              </a:tblGrid>
              <a:tr h="3533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2084927"/>
                  </a:ext>
                </a:extLst>
              </a:tr>
              <a:tr h="3533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</a:rPr>
                        <a:t>3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</a:rPr>
                        <a:t>5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</a:rPr>
                        <a:t>4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</a:rPr>
                        <a:t>3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</a:rPr>
                        <a:t>5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</a:rPr>
                        <a:t>4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b="1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b="1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b="1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1003233"/>
                  </a:ext>
                </a:extLst>
              </a:tr>
              <a:tr h="47919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,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</a:rPr>
                        <a:t>5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*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=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=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=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=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,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8722890"/>
                  </a:ext>
                </a:extLst>
              </a:tr>
              <a:tr h="3533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049926"/>
                  </a:ext>
                </a:extLst>
              </a:tr>
              <a:tr h="3533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6012330"/>
                  </a:ext>
                </a:extLst>
              </a:tr>
            </a:tbl>
          </a:graphicData>
        </a:graphic>
      </p:graphicFrame>
      <p:cxnSp>
        <p:nvCxnSpPr>
          <p:cNvPr id="9" name="Прямая соединительная линия 8"/>
          <p:cNvCxnSpPr/>
          <p:nvPr/>
        </p:nvCxnSpPr>
        <p:spPr>
          <a:xfrm flipV="1">
            <a:off x="2537066" y="3449434"/>
            <a:ext cx="991226" cy="1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4554799" y="3449434"/>
            <a:ext cx="922365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6243781" y="3440698"/>
            <a:ext cx="738910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3763336" y="3440698"/>
            <a:ext cx="475000" cy="873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59633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505</TotalTime>
  <Words>817</Words>
  <Application>Microsoft Office PowerPoint</Application>
  <PresentationFormat>Экран (4:3)</PresentationFormat>
  <Paragraphs>1893</Paragraphs>
  <Slides>34</Slides>
  <Notes>0</Notes>
  <HiddenSlides>11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40" baseType="lpstr">
      <vt:lpstr>Arial</vt:lpstr>
      <vt:lpstr>Calibri</vt:lpstr>
      <vt:lpstr>Calibri Light</vt:lpstr>
      <vt:lpstr>Cambria Math</vt:lpstr>
      <vt:lpstr>Times New Roman</vt:lpstr>
      <vt:lpstr>Тема Office</vt:lpstr>
      <vt:lpstr>  « Лишь знаньем жив человек, Лишь знаньем движется век. Лишь знанье – светоч сердец»  Абай Кунанбаев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Рефлексия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User</dc:creator>
  <cp:lastModifiedBy>Пользователь</cp:lastModifiedBy>
  <cp:revision>74</cp:revision>
  <dcterms:created xsi:type="dcterms:W3CDTF">2019-10-28T08:40:00Z</dcterms:created>
  <dcterms:modified xsi:type="dcterms:W3CDTF">2020-10-22T00:11:35Z</dcterms:modified>
</cp:coreProperties>
</file>